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19"/>
  </p:notesMasterIdLst>
  <p:sldIdLst>
    <p:sldId id="260" r:id="rId2"/>
    <p:sldId id="261" r:id="rId3"/>
    <p:sldId id="263" r:id="rId4"/>
    <p:sldId id="276" r:id="rId5"/>
    <p:sldId id="265" r:id="rId6"/>
    <p:sldId id="280" r:id="rId7"/>
    <p:sldId id="266" r:id="rId8"/>
    <p:sldId id="267" r:id="rId9"/>
    <p:sldId id="269" r:id="rId10"/>
    <p:sldId id="271" r:id="rId11"/>
    <p:sldId id="272" r:id="rId12"/>
    <p:sldId id="275" r:id="rId13"/>
    <p:sldId id="273" r:id="rId14"/>
    <p:sldId id="270" r:id="rId15"/>
    <p:sldId id="281" r:id="rId16"/>
    <p:sldId id="283" r:id="rId17"/>
    <p:sldId id="27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00B0F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033" autoAdjust="0"/>
  </p:normalViewPr>
  <p:slideViewPr>
    <p:cSldViewPr snapToGrid="0">
      <p:cViewPr varScale="1">
        <p:scale>
          <a:sx n="90" d="100"/>
          <a:sy n="90" d="100"/>
        </p:scale>
        <p:origin x="168" y="78"/>
      </p:cViewPr>
      <p:guideLst>
        <p:guide orient="horz" pos="2160"/>
        <p:guide pos="3840"/>
      </p:guideLst>
    </p:cSldViewPr>
  </p:slideViewPr>
  <p:outlineViewPr>
    <p:cViewPr>
      <p:scale>
        <a:sx n="33" d="100"/>
        <a:sy n="33" d="100"/>
      </p:scale>
      <p:origin x="0" y="-2556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D9974C-95F0-446A-B15B-0436E166350C}" type="datetimeFigureOut">
              <a:rPr lang="it-IT" smtClean="0"/>
              <a:t>05/01/2024</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B7B9B9-9AF8-4E6C-9B42-06F517FEB02C}" type="slidenum">
              <a:rPr lang="it-IT" smtClean="0"/>
              <a:t>‹N›</a:t>
            </a:fld>
            <a:endParaRPr lang="it-IT" dirty="0"/>
          </a:p>
        </p:txBody>
      </p:sp>
    </p:spTree>
    <p:extLst>
      <p:ext uri="{BB962C8B-B14F-4D97-AF65-F5344CB8AC3E}">
        <p14:creationId xmlns:p14="http://schemas.microsoft.com/office/powerpoint/2010/main" val="3788093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4B7B9B9-9AF8-4E6C-9B42-06F517FEB02C}" type="slidenum">
              <a:rPr lang="it-IT" smtClean="0"/>
              <a:t>2</a:t>
            </a:fld>
            <a:endParaRPr lang="it-IT" dirty="0"/>
          </a:p>
        </p:txBody>
      </p:sp>
    </p:spTree>
    <p:extLst>
      <p:ext uri="{BB962C8B-B14F-4D97-AF65-F5344CB8AC3E}">
        <p14:creationId xmlns:p14="http://schemas.microsoft.com/office/powerpoint/2010/main" val="2105959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4B7B9B9-9AF8-4E6C-9B42-06F517FEB02C}" type="slidenum">
              <a:rPr lang="it-IT" smtClean="0"/>
              <a:t>5</a:t>
            </a:fld>
            <a:endParaRPr lang="it-IT" dirty="0"/>
          </a:p>
        </p:txBody>
      </p:sp>
    </p:spTree>
    <p:extLst>
      <p:ext uri="{BB962C8B-B14F-4D97-AF65-F5344CB8AC3E}">
        <p14:creationId xmlns:p14="http://schemas.microsoft.com/office/powerpoint/2010/main" val="713741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4B7B9B9-9AF8-4E6C-9B42-06F517FEB02C}" type="slidenum">
              <a:rPr lang="it-IT" smtClean="0"/>
              <a:t>6</a:t>
            </a:fld>
            <a:endParaRPr lang="it-IT" dirty="0"/>
          </a:p>
        </p:txBody>
      </p:sp>
    </p:spTree>
    <p:extLst>
      <p:ext uri="{BB962C8B-B14F-4D97-AF65-F5344CB8AC3E}">
        <p14:creationId xmlns:p14="http://schemas.microsoft.com/office/powerpoint/2010/main" val="3224760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4B7B9B9-9AF8-4E6C-9B42-06F517FEB02C}" type="slidenum">
              <a:rPr lang="it-IT" smtClean="0"/>
              <a:t>8</a:t>
            </a:fld>
            <a:endParaRPr lang="it-IT" dirty="0"/>
          </a:p>
        </p:txBody>
      </p:sp>
    </p:spTree>
    <p:extLst>
      <p:ext uri="{BB962C8B-B14F-4D97-AF65-F5344CB8AC3E}">
        <p14:creationId xmlns:p14="http://schemas.microsoft.com/office/powerpoint/2010/main" val="3983271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4B7B9B9-9AF8-4E6C-9B42-06F517FEB02C}" type="slidenum">
              <a:rPr lang="it-IT" smtClean="0"/>
              <a:t>9</a:t>
            </a:fld>
            <a:endParaRPr lang="it-IT" dirty="0"/>
          </a:p>
        </p:txBody>
      </p:sp>
    </p:spTree>
    <p:extLst>
      <p:ext uri="{BB962C8B-B14F-4D97-AF65-F5344CB8AC3E}">
        <p14:creationId xmlns:p14="http://schemas.microsoft.com/office/powerpoint/2010/main" val="1309852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ripara</a:t>
            </a:r>
          </a:p>
        </p:txBody>
      </p:sp>
      <p:sp>
        <p:nvSpPr>
          <p:cNvPr id="4" name="Segnaposto numero diapositiva 3"/>
          <p:cNvSpPr>
            <a:spLocks noGrp="1"/>
          </p:cNvSpPr>
          <p:nvPr>
            <p:ph type="sldNum" sz="quarter" idx="5"/>
          </p:nvPr>
        </p:nvSpPr>
        <p:spPr/>
        <p:txBody>
          <a:bodyPr/>
          <a:lstStyle/>
          <a:p>
            <a:fld id="{34B7B9B9-9AF8-4E6C-9B42-06F517FEB02C}" type="slidenum">
              <a:rPr lang="it-IT" smtClean="0"/>
              <a:t>17</a:t>
            </a:fld>
            <a:endParaRPr lang="it-IT" dirty="0"/>
          </a:p>
        </p:txBody>
      </p:sp>
    </p:spTree>
    <p:extLst>
      <p:ext uri="{BB962C8B-B14F-4D97-AF65-F5344CB8AC3E}">
        <p14:creationId xmlns:p14="http://schemas.microsoft.com/office/powerpoint/2010/main" val="2513058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19" name="Segnaposto piè di pagina 18"/>
          <p:cNvSpPr>
            <a:spLocks noGrp="1"/>
          </p:cNvSpPr>
          <p:nvPr>
            <p:ph type="ftr" sz="quarter" idx="11"/>
          </p:nvPr>
        </p:nvSpPr>
        <p:spPr/>
        <p:txBody>
          <a:bodyPr/>
          <a:lstStyle/>
          <a:p>
            <a:endParaRPr lang="it-IT" dirty="0"/>
          </a:p>
        </p:txBody>
      </p:sp>
      <p:sp>
        <p:nvSpPr>
          <p:cNvPr id="27" name="Segnaposto numero diapositiva 26"/>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914402"/>
            <a:ext cx="27432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609600" y="914402"/>
            <a:ext cx="80264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09600" y="704088"/>
            <a:ext cx="109728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704088"/>
            <a:ext cx="109728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38E6412E-B79A-4EFF-9B43-499E83E8E6E7}" type="slidenum">
              <a:rPr lang="it-IT" smtClean="0"/>
              <a:pPr/>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Triangolo rettangolo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olo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A95BF55E-BB5B-4435-9D73-8CE6A66DE22B}" type="datetimeFigureOut">
              <a:rPr lang="it-IT" smtClean="0"/>
              <a:pPr/>
              <a:t>05/01/2024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a:xfrm>
            <a:off x="10769600" y="6356351"/>
            <a:ext cx="812800" cy="365125"/>
          </a:xfrm>
        </p:spPr>
        <p:txBody>
          <a:bodyPr/>
          <a:lstStyle/>
          <a:p>
            <a:fld id="{38E6412E-B79A-4EFF-9B43-499E83E8E6E7}" type="slidenum">
              <a:rPr lang="it-IT" smtClean="0"/>
              <a:pPr/>
              <a:t>‹N›</a:t>
            </a:fld>
            <a:endParaRPr lang="it-IT" dirty="0"/>
          </a:p>
        </p:txBody>
      </p:sp>
      <p:sp>
        <p:nvSpPr>
          <p:cNvPr id="3" name="Segnaposto immagine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dirty="0"/>
              <a:t>Fare clic sull'icona per inserire un'immagine</a:t>
            </a:r>
            <a:endParaRPr kumimoji="0" lang="en-US" dirty="0"/>
          </a:p>
        </p:txBody>
      </p:sp>
      <p:sp>
        <p:nvSpPr>
          <p:cNvPr id="10" name="Figura a mano libera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igura a mano libera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igura a mano libera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Segnaposto titolo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5BF55E-BB5B-4435-9D73-8CE6A66DE22B}" type="datetimeFigureOut">
              <a:rPr lang="it-IT" smtClean="0"/>
              <a:pPr/>
              <a:t>05/01/2024</a:t>
            </a:fld>
            <a:endParaRPr lang="it-IT" dirty="0"/>
          </a:p>
        </p:txBody>
      </p:sp>
      <p:sp>
        <p:nvSpPr>
          <p:cNvPr id="22" name="Segnaposto piè di pagina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dirty="0"/>
          </a:p>
        </p:txBody>
      </p:sp>
      <p:sp>
        <p:nvSpPr>
          <p:cNvPr id="18" name="Segnaposto numero diapositiva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8E6412E-B79A-4EFF-9B43-499E83E8E6E7}" type="slidenum">
              <a:rPr lang="it-IT" smtClean="0"/>
              <a:pPr/>
              <a:t>‹N›</a:t>
            </a:fld>
            <a:endParaRPr lang="it-IT" dirty="0"/>
          </a:p>
        </p:txBody>
      </p:sp>
      <p:grpSp>
        <p:nvGrpSpPr>
          <p:cNvPr id="2" name="Gruppo 1"/>
          <p:cNvGrpSpPr/>
          <p:nvPr/>
        </p:nvGrpSpPr>
        <p:grpSpPr>
          <a:xfrm>
            <a:off x="-25356" y="202408"/>
            <a:ext cx="12240731"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0884F175-9D23-496E-80AC-F3D2FD54109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39" name="Straight Connector 38">
              <a:extLst>
                <a:ext uri="{FF2B5EF4-FFF2-40B4-BE49-F238E27FC236}">
                  <a16:creationId xmlns:a16="http://schemas.microsoft.com/office/drawing/2014/main" id="{22D4B7B8-5AFE-4B32-A805-72EC571E6F0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757D13B2-7A74-4788-8689-5EDB2DA868F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41" name="Rectangle 23">
              <a:extLst>
                <a:ext uri="{FF2B5EF4-FFF2-40B4-BE49-F238E27FC236}">
                  <a16:creationId xmlns:a16="http://schemas.microsoft.com/office/drawing/2014/main" id="{66964837-B2CC-483D-BEDA-4BB1901BCC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2" name="Rectangle 25">
              <a:extLst>
                <a:ext uri="{FF2B5EF4-FFF2-40B4-BE49-F238E27FC236}">
                  <a16:creationId xmlns:a16="http://schemas.microsoft.com/office/drawing/2014/main" id="{77D4E216-8B6C-4A3B-AF75-3016320F62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3" name="Isosceles Triangle 42">
              <a:extLst>
                <a:ext uri="{FF2B5EF4-FFF2-40B4-BE49-F238E27FC236}">
                  <a16:creationId xmlns:a16="http://schemas.microsoft.com/office/drawing/2014/main" id="{CDD4EA12-82D2-47D7-8742-8F4746AA6F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4" name="Rectangle 27">
              <a:extLst>
                <a:ext uri="{FF2B5EF4-FFF2-40B4-BE49-F238E27FC236}">
                  <a16:creationId xmlns:a16="http://schemas.microsoft.com/office/drawing/2014/main" id="{115B7F7E-4C23-429B-A947-A5B436DB2D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5" name="Rectangle 28">
              <a:extLst>
                <a:ext uri="{FF2B5EF4-FFF2-40B4-BE49-F238E27FC236}">
                  <a16:creationId xmlns:a16="http://schemas.microsoft.com/office/drawing/2014/main" id="{A6B03A29-0A21-40D4-87E4-3C41D6F54C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6" name="Rectangle 29">
              <a:extLst>
                <a:ext uri="{FF2B5EF4-FFF2-40B4-BE49-F238E27FC236}">
                  <a16:creationId xmlns:a16="http://schemas.microsoft.com/office/drawing/2014/main" id="{6C871F60-4E5A-449A-B6D8-1F58C12EE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7" name="Isosceles Triangle 46">
              <a:extLst>
                <a:ext uri="{FF2B5EF4-FFF2-40B4-BE49-F238E27FC236}">
                  <a16:creationId xmlns:a16="http://schemas.microsoft.com/office/drawing/2014/main" id="{3182795B-2BFA-4D7B-BE85-701A73E253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48" name="Isosceles Triangle 47">
              <a:extLst>
                <a:ext uri="{FF2B5EF4-FFF2-40B4-BE49-F238E27FC236}">
                  <a16:creationId xmlns:a16="http://schemas.microsoft.com/office/drawing/2014/main" id="{810B9E5C-2AE2-4B4E-916F-F954F2AA8A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it-IT"/>
            </a:p>
          </p:txBody>
        </p:sp>
      </p:grpSp>
      <p:pic>
        <p:nvPicPr>
          <p:cNvPr id="33" name="Immagine 32" descr="Immagine che contiene testo, logo, Carattere, Marchio&#10;&#10;Descrizione generata automaticamente">
            <a:extLst>
              <a:ext uri="{FF2B5EF4-FFF2-40B4-BE49-F238E27FC236}">
                <a16:creationId xmlns:a16="http://schemas.microsoft.com/office/drawing/2014/main" id="{47A9B768-FA28-34E3-C116-BD35855626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852" y="417443"/>
            <a:ext cx="3841658" cy="1248538"/>
          </a:xfrm>
          <a:prstGeom prst="rect">
            <a:avLst/>
          </a:prstGeom>
        </p:spPr>
      </p:pic>
      <p:sp>
        <p:nvSpPr>
          <p:cNvPr id="11" name="Segnaposto testo 10">
            <a:extLst>
              <a:ext uri="{FF2B5EF4-FFF2-40B4-BE49-F238E27FC236}">
                <a16:creationId xmlns:a16="http://schemas.microsoft.com/office/drawing/2014/main" id="{847B6F15-8015-1361-5479-C3616ECDADA3}"/>
              </a:ext>
            </a:extLst>
          </p:cNvPr>
          <p:cNvSpPr>
            <a:spLocks noGrp="1"/>
          </p:cNvSpPr>
          <p:nvPr>
            <p:ph type="body" sz="half" idx="2"/>
          </p:nvPr>
        </p:nvSpPr>
        <p:spPr>
          <a:xfrm>
            <a:off x="201599" y="1757530"/>
            <a:ext cx="3841658" cy="4567697"/>
          </a:xfrm>
        </p:spPr>
        <p:txBody>
          <a:bodyPr vert="horz" lIns="91440" tIns="45720" rIns="91440" bIns="45720" rtlCol="0">
            <a:normAutofit/>
          </a:bodyPr>
          <a:lstStyle/>
          <a:p>
            <a:pPr algn="ctr"/>
            <a:r>
              <a:rPr lang="en-US" sz="2800" b="1" dirty="0">
                <a:solidFill>
                  <a:schemeClr val="tx1"/>
                </a:solidFill>
                <a:latin typeface="Calibri" panose="020F0502020204030204" pitchFamily="34" charset="0"/>
                <a:cs typeface="Calibri" panose="020F0502020204030204" pitchFamily="34" charset="0"/>
              </a:rPr>
              <a:t>STUDIO E PROGETTO DI COMUNITÀ ENERGETICA </a:t>
            </a:r>
            <a:r>
              <a:rPr lang="it-IT" sz="2800" b="1" dirty="0">
                <a:solidFill>
                  <a:schemeClr val="tx1"/>
                </a:solidFill>
                <a:latin typeface="Calibri" panose="020F0502020204030204" pitchFamily="34" charset="0"/>
                <a:cs typeface="Calibri" panose="020F0502020204030204" pitchFamily="34" charset="0"/>
              </a:rPr>
              <a:t>RINNOVABILE </a:t>
            </a:r>
          </a:p>
          <a:p>
            <a:pPr algn="ctr"/>
            <a:r>
              <a:rPr lang="it-IT" sz="2800" b="1" dirty="0">
                <a:solidFill>
                  <a:schemeClr val="tx1"/>
                </a:solidFill>
                <a:latin typeface="Calibri" panose="020F0502020204030204" pitchFamily="34" charset="0"/>
                <a:cs typeface="Calibri" panose="020F0502020204030204" pitchFamily="34" charset="0"/>
              </a:rPr>
              <a:t>PRESSO IL COMUNE DI CORATO</a:t>
            </a:r>
          </a:p>
          <a:p>
            <a:pPr algn="ctr"/>
            <a:endParaRPr lang="it-IT" sz="1800" b="1" dirty="0">
              <a:solidFill>
                <a:schemeClr val="tx1"/>
              </a:solidFill>
              <a:latin typeface="Calibri" panose="020F0502020204030204" pitchFamily="34" charset="0"/>
              <a:cs typeface="Calibri" panose="020F0502020204030204" pitchFamily="34" charset="0"/>
            </a:endParaRPr>
          </a:p>
          <a:p>
            <a:pPr algn="r"/>
            <a:r>
              <a:rPr lang="it-IT" sz="1800" b="1" dirty="0">
                <a:solidFill>
                  <a:schemeClr val="tx1"/>
                </a:solidFill>
                <a:latin typeface="Calibri" panose="020F0502020204030204" pitchFamily="34" charset="0"/>
                <a:cs typeface="Calibri" panose="020F0502020204030204" pitchFamily="34" charset="0"/>
              </a:rPr>
              <a:t>Francesco Grassi: </a:t>
            </a:r>
            <a:r>
              <a:rPr lang="it-IT" sz="1800" dirty="0">
                <a:solidFill>
                  <a:schemeClr val="tx1"/>
                </a:solidFill>
                <a:latin typeface="Calibri" panose="020F0502020204030204" pitchFamily="34" charset="0"/>
                <a:cs typeface="Calibri" panose="020F0502020204030204" pitchFamily="34" charset="0"/>
              </a:rPr>
              <a:t>Tecnico del risparmio energetico e delle energie rinnovabili per A.S.I.P.U. S.r.l. </a:t>
            </a:r>
          </a:p>
          <a:p>
            <a:pPr algn="r"/>
            <a:r>
              <a:rPr lang="it-IT" sz="1800" b="1" dirty="0">
                <a:solidFill>
                  <a:schemeClr val="tx1"/>
                </a:solidFill>
                <a:latin typeface="Calibri" panose="020F0502020204030204" pitchFamily="34" charset="0"/>
                <a:cs typeface="Calibri" panose="020F0502020204030204" pitchFamily="34" charset="0"/>
              </a:rPr>
              <a:t>Ing. Claudio Amorese: </a:t>
            </a:r>
            <a:r>
              <a:rPr lang="it-IT" sz="1800" dirty="0">
                <a:solidFill>
                  <a:schemeClr val="tx1"/>
                </a:solidFill>
                <a:latin typeface="Calibri" panose="020F0502020204030204" pitchFamily="34" charset="0"/>
                <a:cs typeface="Calibri" panose="020F0502020204030204" pitchFamily="34" charset="0"/>
              </a:rPr>
              <a:t>Consulente per A.S.I.P.U. S.r.l.</a:t>
            </a:r>
            <a:endParaRPr lang="it-IT" sz="1800" b="1" dirty="0">
              <a:solidFill>
                <a:schemeClr val="tx1"/>
              </a:solidFill>
              <a:latin typeface="Calibri" panose="020F0502020204030204" pitchFamily="34" charset="0"/>
              <a:cs typeface="Calibri" panose="020F0502020204030204" pitchFamily="34" charset="0"/>
            </a:endParaRPr>
          </a:p>
          <a:p>
            <a:pPr algn="r"/>
            <a:r>
              <a:rPr lang="it-IT" sz="1800" dirty="0">
                <a:solidFill>
                  <a:schemeClr val="tx1"/>
                </a:solidFill>
                <a:latin typeface="Calibri" panose="020F0502020204030204" pitchFamily="34" charset="0"/>
                <a:cs typeface="Calibri" panose="020F0502020204030204" pitchFamily="34" charset="0"/>
              </a:rPr>
              <a:t> </a:t>
            </a:r>
            <a:endParaRPr lang="it-IT" sz="1800" b="1" dirty="0">
              <a:solidFill>
                <a:schemeClr val="tx1"/>
              </a:solidFill>
              <a:latin typeface="Calibri" panose="020F0502020204030204" pitchFamily="34" charset="0"/>
              <a:cs typeface="Calibri" panose="020F0502020204030204" pitchFamily="34" charset="0"/>
            </a:endParaRPr>
          </a:p>
        </p:txBody>
      </p:sp>
      <p:pic>
        <p:nvPicPr>
          <p:cNvPr id="29" name="Immagine 28" descr="Immagine che contiene persona, vestiti, mulino a vento&#10;&#10;Descrizione generata automaticamente">
            <a:extLst>
              <a:ext uri="{FF2B5EF4-FFF2-40B4-BE49-F238E27FC236}">
                <a16:creationId xmlns:a16="http://schemas.microsoft.com/office/drawing/2014/main" id="{CCC88ED0-EBAD-C5D9-11FB-59FC0C3EA4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20549">
            <a:off x="4212176" y="1101427"/>
            <a:ext cx="7019931" cy="4140613"/>
          </a:xfrm>
          <a:prstGeom prst="rect">
            <a:avLst/>
          </a:prstGeom>
        </p:spPr>
      </p:pic>
    </p:spTree>
    <p:extLst>
      <p:ext uri="{BB962C8B-B14F-4D97-AF65-F5344CB8AC3E}">
        <p14:creationId xmlns:p14="http://schemas.microsoft.com/office/powerpoint/2010/main" val="2748589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CA4FF4-93BE-880A-F9BC-1F61AB1E94AC}"/>
              </a:ext>
            </a:extLst>
          </p:cNvPr>
          <p:cNvSpPr>
            <a:spLocks noGrp="1"/>
          </p:cNvSpPr>
          <p:nvPr>
            <p:ph type="title"/>
          </p:nvPr>
        </p:nvSpPr>
        <p:spPr>
          <a:xfrm>
            <a:off x="0" y="799339"/>
            <a:ext cx="12192000" cy="846416"/>
          </a:xfrm>
        </p:spPr>
        <p:txBody>
          <a:bodyPr>
            <a:normAutofit/>
          </a:bodyPr>
          <a:lstStyle/>
          <a:p>
            <a:pPr algn="ctr"/>
            <a:r>
              <a:rPr lang="it-IT" b="1" dirty="0">
                <a:solidFill>
                  <a:schemeClr val="tx1"/>
                </a:solidFill>
              </a:rPr>
              <a:t>GSE (Gestore dei servizi energetici)</a:t>
            </a:r>
          </a:p>
        </p:txBody>
      </p:sp>
      <p:sp>
        <p:nvSpPr>
          <p:cNvPr id="3" name="Segnaposto contenuto 2">
            <a:extLst>
              <a:ext uri="{FF2B5EF4-FFF2-40B4-BE49-F238E27FC236}">
                <a16:creationId xmlns:a16="http://schemas.microsoft.com/office/drawing/2014/main" id="{449BF710-742B-A006-D396-5C77368FD59C}"/>
              </a:ext>
            </a:extLst>
          </p:cNvPr>
          <p:cNvSpPr>
            <a:spLocks noGrp="1"/>
          </p:cNvSpPr>
          <p:nvPr>
            <p:ph idx="1"/>
          </p:nvPr>
        </p:nvSpPr>
        <p:spPr>
          <a:xfrm>
            <a:off x="609600" y="1791686"/>
            <a:ext cx="10972800" cy="4389120"/>
          </a:xfrm>
        </p:spPr>
        <p:txBody>
          <a:bodyPr>
            <a:normAutofit/>
          </a:bodyPr>
          <a:lstStyle/>
          <a:p>
            <a:pPr marL="0" indent="0">
              <a:spcAft>
                <a:spcPts val="575"/>
              </a:spcAft>
              <a:buNone/>
            </a:pPr>
            <a:r>
              <a:rPr lang="it-IT" sz="2000" dirty="0">
                <a:solidFill>
                  <a:srgbClr val="000000"/>
                </a:solidFill>
                <a:effectLst/>
                <a:latin typeface="+mj-lt"/>
                <a:ea typeface="Times New Roman" panose="02020603050405020304" pitchFamily="18" charset="0"/>
              </a:rPr>
              <a:t>GSE S.p.A. (Gestore dei servizi energetici), società interamente partecipata dal Ministero dell'economia e delle finanze, eroga incentivi economici ad autoconsumatori e comunità energetiche per sostenere e promuovere la promozione e sviluppo delle fonti rinnovabili e dell'efficienza energetica.</a:t>
            </a:r>
          </a:p>
          <a:p>
            <a:pPr marL="0" indent="0">
              <a:spcAft>
                <a:spcPts val="575"/>
              </a:spcAft>
              <a:buNone/>
            </a:pPr>
            <a:r>
              <a:rPr lang="it-IT" sz="2000" dirty="0">
                <a:solidFill>
                  <a:srgbClr val="000000"/>
                </a:solidFill>
                <a:effectLst/>
                <a:latin typeface="+mj-lt"/>
                <a:ea typeface="Times New Roman" panose="02020603050405020304" pitchFamily="18" charset="0"/>
              </a:rPr>
              <a:t>Per l'ammissione al servizio </a:t>
            </a:r>
            <a:r>
              <a:rPr lang="it-IT" sz="2000" b="1" dirty="0">
                <a:solidFill>
                  <a:srgbClr val="000000"/>
                </a:solidFill>
                <a:effectLst/>
                <a:latin typeface="+mj-lt"/>
                <a:ea typeface="Times New Roman" panose="02020603050405020304" pitchFamily="18" charset="0"/>
              </a:rPr>
              <a:t>gli impianti di produzione</a:t>
            </a:r>
            <a:r>
              <a:rPr lang="it-IT" sz="2000" dirty="0">
                <a:solidFill>
                  <a:srgbClr val="000000"/>
                </a:solidFill>
                <a:effectLst/>
                <a:latin typeface="+mj-lt"/>
                <a:ea typeface="Times New Roman" panose="02020603050405020304" pitchFamily="18" charset="0"/>
              </a:rPr>
              <a:t> (</a:t>
            </a:r>
            <a:r>
              <a:rPr lang="it-IT" sz="2000" b="1" dirty="0">
                <a:solidFill>
                  <a:srgbClr val="000000"/>
                </a:solidFill>
                <a:effectLst/>
                <a:latin typeface="+mj-lt"/>
                <a:ea typeface="Times New Roman" panose="02020603050405020304" pitchFamily="18" charset="0"/>
              </a:rPr>
              <a:t>o porzioni di impianto</a:t>
            </a:r>
            <a:r>
              <a:rPr lang="it-IT" sz="2000" dirty="0">
                <a:solidFill>
                  <a:srgbClr val="000000"/>
                </a:solidFill>
                <a:effectLst/>
                <a:latin typeface="+mj-lt"/>
                <a:ea typeface="Times New Roman" panose="02020603050405020304" pitchFamily="18" charset="0"/>
              </a:rPr>
              <a:t>) facenti parte della configurazione o che rilevano per la configurazione </a:t>
            </a:r>
            <a:r>
              <a:rPr lang="it-IT" sz="2000" b="1" dirty="0">
                <a:solidFill>
                  <a:srgbClr val="000000"/>
                </a:solidFill>
                <a:effectLst/>
                <a:latin typeface="+mj-lt"/>
                <a:ea typeface="Times New Roman" panose="02020603050405020304" pitchFamily="18" charset="0"/>
              </a:rPr>
              <a:t>devono essere alimentati da fonti rinnovabili</a:t>
            </a:r>
            <a:r>
              <a:rPr lang="it-IT" sz="2000" dirty="0">
                <a:solidFill>
                  <a:srgbClr val="000000"/>
                </a:solidFill>
                <a:effectLst/>
                <a:latin typeface="+mj-lt"/>
                <a:ea typeface="Times New Roman" panose="02020603050405020304" pitchFamily="18" charset="0"/>
              </a:rPr>
              <a:t>, </a:t>
            </a:r>
            <a:r>
              <a:rPr lang="it-IT" sz="2000" b="1" dirty="0">
                <a:solidFill>
                  <a:srgbClr val="000000"/>
                </a:solidFill>
                <a:effectLst/>
                <a:latin typeface="+mj-lt"/>
                <a:ea typeface="Times New Roman" panose="02020603050405020304" pitchFamily="18" charset="0"/>
              </a:rPr>
              <a:t>entrati in esercizio</a:t>
            </a:r>
            <a:r>
              <a:rPr lang="it-IT" sz="2000" dirty="0">
                <a:solidFill>
                  <a:srgbClr val="000000"/>
                </a:solidFill>
                <a:effectLst/>
                <a:latin typeface="+mj-lt"/>
                <a:ea typeface="Times New Roman" panose="02020603050405020304" pitchFamily="18" charset="0"/>
              </a:rPr>
              <a:t> a partire </a:t>
            </a:r>
            <a:r>
              <a:rPr lang="it-IT" sz="2000" b="1" dirty="0">
                <a:solidFill>
                  <a:srgbClr val="000000"/>
                </a:solidFill>
                <a:effectLst/>
                <a:latin typeface="+mj-lt"/>
                <a:ea typeface="Times New Roman" panose="02020603050405020304" pitchFamily="18" charset="0"/>
              </a:rPr>
              <a:t>dal 1° marzo 2020 </a:t>
            </a:r>
            <a:r>
              <a:rPr lang="it-IT" sz="2000" b="0" dirty="0">
                <a:solidFill>
                  <a:srgbClr val="000000"/>
                </a:solidFill>
                <a:effectLst/>
                <a:latin typeface="+mj-lt"/>
                <a:ea typeface="Times New Roman" panose="02020603050405020304" pitchFamily="18" charset="0"/>
              </a:rPr>
              <a:t>e fino all'adozione da parte del MiTE (Ministero dell'ambiente e della sicurezza energetica) e di ARERA (Autorità di regolazione per energia reti e ambiente) dei relativi provvedimenti, ai sensi di quanto stabilito agli articoli 8 e 32 del D.lgs. 199/21,</a:t>
            </a:r>
            <a:r>
              <a:rPr lang="it-IT" sz="2000" b="1" dirty="0">
                <a:solidFill>
                  <a:srgbClr val="000000"/>
                </a:solidFill>
                <a:effectLst/>
                <a:latin typeface="+mj-lt"/>
                <a:ea typeface="Times New Roman" panose="02020603050405020304" pitchFamily="18" charset="0"/>
              </a:rPr>
              <a:t> e avere potenza non superiore ai 200 kW. Sono ammessi solo gli impianti di nuova costruzione o i potenziamenti di impianti esistenti, nel qual caso viene presa in considerazione nella configurazione la sola sezione di impianto aggiunta.</a:t>
            </a:r>
            <a:endParaRPr lang="it-IT" sz="2000" b="1" dirty="0">
              <a:latin typeface="+mj-lt"/>
              <a:ea typeface="Times New Roman" panose="02020603050405020304" pitchFamily="18" charset="0"/>
            </a:endParaRPr>
          </a:p>
        </p:txBody>
      </p:sp>
    </p:spTree>
    <p:extLst>
      <p:ext uri="{BB962C8B-B14F-4D97-AF65-F5344CB8AC3E}">
        <p14:creationId xmlns:p14="http://schemas.microsoft.com/office/powerpoint/2010/main" val="426680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CA4FF4-93BE-880A-F9BC-1F61AB1E94AC}"/>
              </a:ext>
            </a:extLst>
          </p:cNvPr>
          <p:cNvSpPr>
            <a:spLocks noGrp="1"/>
          </p:cNvSpPr>
          <p:nvPr>
            <p:ph type="title"/>
          </p:nvPr>
        </p:nvSpPr>
        <p:spPr>
          <a:xfrm>
            <a:off x="0" y="734229"/>
            <a:ext cx="12192000" cy="846416"/>
          </a:xfrm>
        </p:spPr>
        <p:txBody>
          <a:bodyPr>
            <a:normAutofit/>
          </a:bodyPr>
          <a:lstStyle/>
          <a:p>
            <a:pPr algn="ctr"/>
            <a:r>
              <a:rPr lang="it-IT" b="1" dirty="0">
                <a:solidFill>
                  <a:schemeClr val="tx1"/>
                </a:solidFill>
              </a:rPr>
              <a:t>CONTRIBUTO GSE</a:t>
            </a:r>
          </a:p>
        </p:txBody>
      </p:sp>
      <p:sp>
        <p:nvSpPr>
          <p:cNvPr id="3" name="Segnaposto contenuto 2">
            <a:extLst>
              <a:ext uri="{FF2B5EF4-FFF2-40B4-BE49-F238E27FC236}">
                <a16:creationId xmlns:a16="http://schemas.microsoft.com/office/drawing/2014/main" id="{449BF710-742B-A006-D396-5C77368FD59C}"/>
              </a:ext>
            </a:extLst>
          </p:cNvPr>
          <p:cNvSpPr>
            <a:spLocks noGrp="1"/>
          </p:cNvSpPr>
          <p:nvPr>
            <p:ph idx="1"/>
          </p:nvPr>
        </p:nvSpPr>
        <p:spPr>
          <a:xfrm>
            <a:off x="609600" y="1921839"/>
            <a:ext cx="10972800" cy="4389120"/>
          </a:xfrm>
        </p:spPr>
        <p:txBody>
          <a:bodyPr>
            <a:normAutofit fontScale="25000" lnSpcReduction="20000"/>
          </a:bodyPr>
          <a:lstStyle/>
          <a:p>
            <a:pPr marL="0" indent="0" algn="l">
              <a:buNone/>
            </a:pPr>
            <a:r>
              <a:rPr lang="it-IT" sz="6400" b="0" i="0" dirty="0">
                <a:effectLst/>
                <a:latin typeface="+mj-lt"/>
              </a:rPr>
              <a:t>I contributi economici spettanti alle configurazioni ammesse sono riconosciuti per ciascun impianto di produzione la cui energia elettrica rilevi per la configurazione, per la durata di 20 anni a partire dalla data di decorrenza commerciale dell'impianto di produzione ovvero dalla prima data per cui l'energia di tale impianto rileva ai fini della determinazione dell'energia elettrica condivisa.</a:t>
            </a:r>
          </a:p>
          <a:p>
            <a:pPr marL="0" indent="0" algn="l">
              <a:buNone/>
            </a:pPr>
            <a:r>
              <a:rPr lang="it-IT" sz="6400" b="0" i="0" dirty="0">
                <a:effectLst/>
                <a:latin typeface="+mj-lt"/>
              </a:rPr>
              <a:t>Per ciascun kWh di energia elettrica condivisa viene riconosciuto alle CER dal GSE, per un periodo di 20 anni:</a:t>
            </a:r>
          </a:p>
          <a:p>
            <a:r>
              <a:rPr lang="it-IT" sz="6400" b="0" i="0" dirty="0">
                <a:effectLst/>
                <a:latin typeface="+mj-lt"/>
              </a:rPr>
              <a:t>un </a:t>
            </a:r>
            <a:r>
              <a:rPr lang="it-IT" sz="6400" b="1" i="0" dirty="0">
                <a:effectLst/>
                <a:latin typeface="+mj-lt"/>
              </a:rPr>
              <a:t>corrispettivo unitario (Rimborso oneri)</a:t>
            </a:r>
            <a:r>
              <a:rPr lang="it-IT" sz="6400" b="0" i="0" dirty="0">
                <a:effectLst/>
                <a:latin typeface="+mj-lt"/>
              </a:rPr>
              <a:t>, individuato come somma della tariffa di trasmissione per le utenze in bassa tensione e del valore più elevato della componente variabile della tariffa di distribuzione per le utenze altri usi in bassa tensione;</a:t>
            </a:r>
          </a:p>
          <a:p>
            <a:r>
              <a:rPr lang="it-IT" sz="6400" b="0" i="0" dirty="0">
                <a:effectLst/>
                <a:latin typeface="+mj-lt"/>
              </a:rPr>
              <a:t>una </a:t>
            </a:r>
            <a:r>
              <a:rPr lang="it-IT" sz="6400" b="1" i="0" dirty="0">
                <a:effectLst/>
                <a:latin typeface="+mj-lt"/>
              </a:rPr>
              <a:t>tariffa premio </a:t>
            </a:r>
            <a:r>
              <a:rPr lang="it-IT" sz="6400" b="0" i="0" dirty="0">
                <a:effectLst/>
                <a:latin typeface="+mj-lt"/>
              </a:rPr>
              <a:t>110 €/</a:t>
            </a:r>
            <a:r>
              <a:rPr lang="it-IT" sz="6400" dirty="0">
                <a:latin typeface="+mj-lt"/>
              </a:rPr>
              <a:t>MWh. </a:t>
            </a:r>
          </a:p>
          <a:p>
            <a:pPr marL="0" indent="0">
              <a:buNone/>
            </a:pPr>
            <a:r>
              <a:rPr lang="it-IT" sz="6400" dirty="0">
                <a:latin typeface="+mj-lt"/>
              </a:rPr>
              <a:t>La tariffa premio non spetta sull'energia elettrica condivisa ascrivibile:</a:t>
            </a:r>
          </a:p>
          <a:p>
            <a:r>
              <a:rPr lang="it-IT" sz="6400" dirty="0">
                <a:latin typeface="+mj-lt"/>
              </a:rPr>
              <a:t>alla quota di potenza (≤ 20 kW) di impianti fotovoltaici che hanno accesso alla detrazione del Superbonus;</a:t>
            </a:r>
          </a:p>
          <a:p>
            <a:r>
              <a:rPr lang="it-IT" sz="6400" dirty="0">
                <a:latin typeface="+mj-lt"/>
              </a:rPr>
              <a:t>alla quota di potenza realizzata ai fini del soddisfacimento dell'obbligo di integrazione delle fonti rinnovabili negli edifici previsto al comma 4, art. 11 del D.lgs. 28/2011;</a:t>
            </a:r>
          </a:p>
          <a:p>
            <a:r>
              <a:rPr lang="it-IT" sz="6400" dirty="0">
                <a:latin typeface="+mj-lt"/>
              </a:rPr>
              <a:t>agli impianti fotovoltaici con moduli collocati a terra in aree agricole (con esclusione delle aree dichiarate come siti di interesse nazionale o delle discariche e lotti di discarica chiusi e ripristinati, cave o lotti di cave non suscettibili di ulteriore sfruttamento per le quali l'autorità competente al rilascio dell'autorizzazione abbia attestato l'avvenuto completamento delle attività di recupero e ripristino ambientale previste nel titolo autorizzatorio nel rispetto delle norme regionali vigenti).</a:t>
            </a:r>
            <a:endParaRPr lang="it-IT" sz="6400" b="0" i="0" dirty="0">
              <a:effectLst/>
              <a:latin typeface="+mj-lt"/>
            </a:endParaRPr>
          </a:p>
          <a:p>
            <a:pPr marL="0" indent="0" algn="l">
              <a:buNone/>
            </a:pPr>
            <a:r>
              <a:rPr lang="it-IT" sz="6400" b="0" i="0" dirty="0">
                <a:effectLst/>
                <a:latin typeface="+mj-lt"/>
              </a:rPr>
              <a:t>Al termine del periodo dei 20 anni, il contratto può essere oggetto di proroga su base annuale tacitamente rinnovabile in relazione alle sole parti afferenti al corrispettivo unitario.</a:t>
            </a:r>
          </a:p>
          <a:p>
            <a:pPr marL="0" indent="0" algn="l">
              <a:buNone/>
            </a:pPr>
            <a:endParaRPr lang="it-IT" sz="5600" b="0" i="0" dirty="0">
              <a:effectLst/>
              <a:latin typeface="+mj-lt"/>
            </a:endParaRPr>
          </a:p>
          <a:p>
            <a:pPr marL="0" indent="0">
              <a:spcAft>
                <a:spcPts val="575"/>
              </a:spcAft>
              <a:buNone/>
            </a:pPr>
            <a:endParaRPr lang="it-IT" sz="5600" dirty="0">
              <a:effectLst/>
              <a:highlight>
                <a:srgbClr val="FFFF00"/>
              </a:highlight>
              <a:latin typeface="+mj-lt"/>
              <a:ea typeface="Times New Roman" panose="02020603050405020304" pitchFamily="18" charset="0"/>
            </a:endParaRPr>
          </a:p>
          <a:p>
            <a:pPr marL="0" indent="0">
              <a:buNone/>
            </a:pPr>
            <a:endParaRPr lang="it-IT" sz="1600" dirty="0">
              <a:latin typeface="+mj-lt"/>
            </a:endParaRPr>
          </a:p>
        </p:txBody>
      </p:sp>
    </p:spTree>
    <p:extLst>
      <p:ext uri="{BB962C8B-B14F-4D97-AF65-F5344CB8AC3E}">
        <p14:creationId xmlns:p14="http://schemas.microsoft.com/office/powerpoint/2010/main" val="4029944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CA4FF4-93BE-880A-F9BC-1F61AB1E94AC}"/>
              </a:ext>
            </a:extLst>
          </p:cNvPr>
          <p:cNvSpPr>
            <a:spLocks noGrp="1"/>
          </p:cNvSpPr>
          <p:nvPr>
            <p:ph type="title"/>
          </p:nvPr>
        </p:nvSpPr>
        <p:spPr>
          <a:xfrm>
            <a:off x="0" y="734229"/>
            <a:ext cx="12192000" cy="846416"/>
          </a:xfrm>
        </p:spPr>
        <p:txBody>
          <a:bodyPr>
            <a:normAutofit/>
          </a:bodyPr>
          <a:lstStyle/>
          <a:p>
            <a:pPr algn="ctr"/>
            <a:r>
              <a:rPr lang="it-IT" b="1" dirty="0">
                <a:solidFill>
                  <a:schemeClr val="tx1"/>
                </a:solidFill>
              </a:rPr>
              <a:t>CONTRIBUTO GSE</a:t>
            </a:r>
          </a:p>
        </p:txBody>
      </p:sp>
      <p:sp>
        <p:nvSpPr>
          <p:cNvPr id="3" name="Segnaposto contenuto 2">
            <a:extLst>
              <a:ext uri="{FF2B5EF4-FFF2-40B4-BE49-F238E27FC236}">
                <a16:creationId xmlns:a16="http://schemas.microsoft.com/office/drawing/2014/main" id="{449BF710-742B-A006-D396-5C77368FD59C}"/>
              </a:ext>
            </a:extLst>
          </p:cNvPr>
          <p:cNvSpPr>
            <a:spLocks noGrp="1"/>
          </p:cNvSpPr>
          <p:nvPr>
            <p:ph idx="1"/>
          </p:nvPr>
        </p:nvSpPr>
        <p:spPr>
          <a:xfrm>
            <a:off x="609600" y="1826305"/>
            <a:ext cx="10972800" cy="4389120"/>
          </a:xfrm>
        </p:spPr>
        <p:txBody>
          <a:bodyPr>
            <a:normAutofit fontScale="40000" lnSpcReduction="20000"/>
          </a:bodyPr>
          <a:lstStyle/>
          <a:p>
            <a:pPr marL="0" indent="0" algn="l">
              <a:buNone/>
            </a:pPr>
            <a:r>
              <a:rPr lang="it-IT" sz="5600" b="0" i="0" dirty="0">
                <a:effectLst/>
                <a:latin typeface="+mj-lt"/>
              </a:rPr>
              <a:t>È sempre possibile, inoltre, richiedere al GSE la cessione dell'energia prodotta e immessa in rete dagli impianti operanti nella CER, alle condizioni del Ritiro Dedicato.</a:t>
            </a:r>
          </a:p>
          <a:p>
            <a:pPr marL="0" indent="0" algn="l">
              <a:buNone/>
            </a:pPr>
            <a:r>
              <a:rPr lang="it-IT" sz="5600" b="0" i="0" dirty="0">
                <a:effectLst/>
                <a:latin typeface="+mj-lt"/>
              </a:rPr>
              <a:t>I contributi economici spettanti all'energia condivisa nell'ambito della comunità sono alternativi agli incentivi di cui al D.M. 04/07/2019 e al meccanismo dello Scambio sul Posto.</a:t>
            </a:r>
          </a:p>
          <a:p>
            <a:pPr marL="0" indent="0" algn="l">
              <a:buNone/>
            </a:pPr>
            <a:r>
              <a:rPr lang="it-IT" sz="5600" b="0" i="0" dirty="0">
                <a:effectLst/>
                <a:latin typeface="+mj-lt"/>
              </a:rPr>
              <a:t>Resta ferma la possibilità di fruire delle detrazioni fiscali previste dall'articolo 16-bis, comma 1, lettera h), del testo unico delle imposte sui redditi, di cui al decreto del Presidente della Repubblica 22 dicembre 1986, n. 917 o, in alternativa e per i soli impianti fotovoltaici, delle detrazioni di cui dall'articolo 119 del DL Rilancio (c.d. Superbonus).</a:t>
            </a:r>
          </a:p>
          <a:p>
            <a:pPr marL="0" indent="0" algn="l">
              <a:buNone/>
            </a:pPr>
            <a:r>
              <a:rPr lang="it-IT" sz="5600" b="0" i="0" dirty="0">
                <a:effectLst/>
                <a:latin typeface="+mj-lt"/>
              </a:rPr>
              <a:t>In caso si usufruisca delle detrazioni di cui dall'articolo 119 del DL Rilancio (c.d. Superbonus) è prevista la cessione in favore del GSE dell'energia immessa in rete.</a:t>
            </a:r>
          </a:p>
          <a:p>
            <a:pPr marL="0" indent="0" algn="l">
              <a:buNone/>
            </a:pPr>
            <a:r>
              <a:rPr lang="it-IT" sz="5600" b="0" i="0" dirty="0">
                <a:effectLst/>
                <a:latin typeface="+mj-lt"/>
              </a:rPr>
              <a:t>Resta fermo comunque, nei suddetti casi, il diritto al corrispettivo unitario previsto dalla Delibera.</a:t>
            </a:r>
          </a:p>
          <a:p>
            <a:pPr marL="0" indent="0" algn="l">
              <a:buNone/>
            </a:pPr>
            <a:r>
              <a:rPr lang="it-IT" sz="5600" b="0" i="0" dirty="0">
                <a:effectLst/>
                <a:latin typeface="+mj-lt"/>
              </a:rPr>
              <a:t>L'invio della richiesta di accesso al meccanismo di valorizzazione e incentivazione dell'energia elettrica condivisa può essere fatto solo dal Soggetto Referente della comunità. </a:t>
            </a:r>
          </a:p>
          <a:p>
            <a:pPr marL="0" indent="0" algn="l">
              <a:buNone/>
            </a:pPr>
            <a:endParaRPr lang="it-IT" sz="5600" b="0" i="0" dirty="0">
              <a:effectLst/>
              <a:latin typeface="+mj-lt"/>
            </a:endParaRPr>
          </a:p>
          <a:p>
            <a:pPr marL="0" indent="0">
              <a:spcAft>
                <a:spcPts val="575"/>
              </a:spcAft>
              <a:buNone/>
            </a:pPr>
            <a:endParaRPr lang="it-IT" sz="5600" dirty="0">
              <a:effectLst/>
              <a:highlight>
                <a:srgbClr val="FFFF00"/>
              </a:highlight>
              <a:latin typeface="+mj-lt"/>
              <a:ea typeface="Times New Roman" panose="02020603050405020304" pitchFamily="18" charset="0"/>
            </a:endParaRPr>
          </a:p>
          <a:p>
            <a:pPr marL="0" indent="0">
              <a:buNone/>
            </a:pPr>
            <a:endParaRPr lang="it-IT" sz="1600" dirty="0">
              <a:latin typeface="+mj-lt"/>
            </a:endParaRPr>
          </a:p>
        </p:txBody>
      </p:sp>
    </p:spTree>
    <p:extLst>
      <p:ext uri="{BB962C8B-B14F-4D97-AF65-F5344CB8AC3E}">
        <p14:creationId xmlns:p14="http://schemas.microsoft.com/office/powerpoint/2010/main" val="2988126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CA4FF4-93BE-880A-F9BC-1F61AB1E94AC}"/>
              </a:ext>
            </a:extLst>
          </p:cNvPr>
          <p:cNvSpPr>
            <a:spLocks noGrp="1"/>
          </p:cNvSpPr>
          <p:nvPr>
            <p:ph type="title"/>
          </p:nvPr>
        </p:nvSpPr>
        <p:spPr>
          <a:xfrm>
            <a:off x="0" y="672005"/>
            <a:ext cx="12192000" cy="846416"/>
          </a:xfrm>
        </p:spPr>
        <p:txBody>
          <a:bodyPr>
            <a:normAutofit/>
          </a:bodyPr>
          <a:lstStyle/>
          <a:p>
            <a:pPr algn="ctr"/>
            <a:r>
              <a:rPr lang="it-IT" b="1" dirty="0">
                <a:solidFill>
                  <a:schemeClr val="tx1"/>
                </a:solidFill>
              </a:rPr>
              <a:t>IMPORTO DOVUTO AL GSE</a:t>
            </a:r>
          </a:p>
        </p:txBody>
      </p:sp>
      <p:sp>
        <p:nvSpPr>
          <p:cNvPr id="3" name="Segnaposto contenuto 2">
            <a:extLst>
              <a:ext uri="{FF2B5EF4-FFF2-40B4-BE49-F238E27FC236}">
                <a16:creationId xmlns:a16="http://schemas.microsoft.com/office/drawing/2014/main" id="{449BF710-742B-A006-D396-5C77368FD59C}"/>
              </a:ext>
            </a:extLst>
          </p:cNvPr>
          <p:cNvSpPr>
            <a:spLocks noGrp="1"/>
          </p:cNvSpPr>
          <p:nvPr>
            <p:ph idx="1"/>
          </p:nvPr>
        </p:nvSpPr>
        <p:spPr>
          <a:xfrm>
            <a:off x="609600" y="1630682"/>
            <a:ext cx="10972800" cy="4389120"/>
          </a:xfrm>
        </p:spPr>
        <p:txBody>
          <a:bodyPr>
            <a:normAutofit/>
          </a:bodyPr>
          <a:lstStyle/>
          <a:p>
            <a:pPr marL="0" indent="0">
              <a:buNone/>
            </a:pPr>
            <a:r>
              <a:rPr lang="it-IT" sz="1600" dirty="0">
                <a:latin typeface="+mj-lt"/>
              </a:rPr>
              <a:t>Il corrispettivo dovuto al GSE per la copertura dei costi amministrativi sostenuti dallo stesso GSE è pari a quello stabilito dal D.M. 24/12/2014 per gli impianti in Scambio sul Posto.</a:t>
            </a:r>
          </a:p>
          <a:p>
            <a:pPr marL="0" indent="0">
              <a:buNone/>
            </a:pPr>
            <a:r>
              <a:rPr lang="it-IT" sz="1600" dirty="0">
                <a:latin typeface="+mj-lt"/>
              </a:rPr>
              <a:t>La tariffa da corrispondere è costituita da un corrispettivo fisso per ciascuna configurazione e da uno variabile in funzione della potenza di ciascun impianto facente parte della configurazione (vedi tabella). </a:t>
            </a:r>
          </a:p>
          <a:p>
            <a:pPr marL="0" indent="0">
              <a:buNone/>
            </a:pPr>
            <a:r>
              <a:rPr lang="it-IT" sz="1600" dirty="0">
                <a:latin typeface="+mj-lt"/>
              </a:rPr>
              <a:t>Si applica, inoltre, un contributo aggiuntivo di 4 €/anno per ogni punto di connessione facente parte della configurazione (numero massimo di punti registrati nell'anno nell'ambito della configurazione).</a:t>
            </a:r>
          </a:p>
          <a:p>
            <a:pPr marL="0" indent="0">
              <a:buNone/>
            </a:pPr>
            <a:r>
              <a:rPr lang="it-IT" sz="1600" dirty="0">
                <a:latin typeface="+mj-lt"/>
              </a:rPr>
              <a:t>Le tariffe sono dovute su base annua e riconosciute al GSE mediante compensazione delle somme erogate.</a:t>
            </a:r>
          </a:p>
          <a:p>
            <a:pPr marL="0" indent="0">
              <a:buNone/>
            </a:pPr>
            <a:endParaRPr lang="it-IT" sz="1400" dirty="0">
              <a:latin typeface="+mj-lt"/>
            </a:endParaRPr>
          </a:p>
          <a:p>
            <a:pPr marL="0" indent="0">
              <a:buNone/>
            </a:pPr>
            <a:endParaRPr lang="it-IT" sz="1400" dirty="0">
              <a:latin typeface="+mj-lt"/>
            </a:endParaRPr>
          </a:p>
          <a:p>
            <a:pPr marL="0" indent="0">
              <a:buNone/>
            </a:pPr>
            <a:endParaRPr lang="it-IT" sz="1400" dirty="0">
              <a:latin typeface="+mj-lt"/>
            </a:endParaRPr>
          </a:p>
          <a:p>
            <a:pPr marL="0" indent="0">
              <a:buNone/>
            </a:pPr>
            <a:endParaRPr lang="it-IT" sz="1600" dirty="0">
              <a:latin typeface="+mj-lt"/>
            </a:endParaRPr>
          </a:p>
        </p:txBody>
      </p:sp>
      <p:pic>
        <p:nvPicPr>
          <p:cNvPr id="7" name="Immagine 6">
            <a:extLst>
              <a:ext uri="{FF2B5EF4-FFF2-40B4-BE49-F238E27FC236}">
                <a16:creationId xmlns:a16="http://schemas.microsoft.com/office/drawing/2014/main" id="{70F43A01-45A4-1780-B7E5-B55607DFEE5C}"/>
              </a:ext>
            </a:extLst>
          </p:cNvPr>
          <p:cNvPicPr>
            <a:picLocks noChangeAspect="1"/>
          </p:cNvPicPr>
          <p:nvPr/>
        </p:nvPicPr>
        <p:blipFill>
          <a:blip r:embed="rId2"/>
          <a:stretch>
            <a:fillRect/>
          </a:stretch>
        </p:blipFill>
        <p:spPr>
          <a:xfrm>
            <a:off x="1114425" y="3781425"/>
            <a:ext cx="9744075" cy="2238377"/>
          </a:xfrm>
          <a:prstGeom prst="rect">
            <a:avLst/>
          </a:prstGeom>
        </p:spPr>
      </p:pic>
    </p:spTree>
    <p:extLst>
      <p:ext uri="{BB962C8B-B14F-4D97-AF65-F5344CB8AC3E}">
        <p14:creationId xmlns:p14="http://schemas.microsoft.com/office/powerpoint/2010/main" val="3254899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A628A-7029-2754-F7F2-785F40B9AA74}"/>
              </a:ext>
            </a:extLst>
          </p:cNvPr>
          <p:cNvSpPr>
            <a:spLocks noGrp="1"/>
          </p:cNvSpPr>
          <p:nvPr>
            <p:ph type="title"/>
          </p:nvPr>
        </p:nvSpPr>
        <p:spPr>
          <a:xfrm>
            <a:off x="0" y="704088"/>
            <a:ext cx="12192000" cy="965686"/>
          </a:xfrm>
        </p:spPr>
        <p:txBody>
          <a:bodyPr>
            <a:normAutofit/>
          </a:bodyPr>
          <a:lstStyle/>
          <a:p>
            <a:pPr algn="ctr"/>
            <a:r>
              <a:rPr lang="it-IT" sz="3800" b="1" dirty="0">
                <a:solidFill>
                  <a:schemeClr val="tx1"/>
                </a:solidFill>
                <a:latin typeface="Calibri" panose="020F0502020204030204" pitchFamily="34" charset="0"/>
                <a:cs typeface="Calibri" panose="020F0502020204030204" pitchFamily="34" charset="0"/>
              </a:rPr>
              <a:t>BILANCIO ECONOMICO DELLA COMUNITÀ</a:t>
            </a:r>
          </a:p>
        </p:txBody>
      </p:sp>
      <p:pic>
        <p:nvPicPr>
          <p:cNvPr id="13" name="Immagine 12">
            <a:extLst>
              <a:ext uri="{FF2B5EF4-FFF2-40B4-BE49-F238E27FC236}">
                <a16:creationId xmlns:a16="http://schemas.microsoft.com/office/drawing/2014/main" id="{5A5D3962-D1CC-B860-6F38-9A53759A5B51}"/>
              </a:ext>
            </a:extLst>
          </p:cNvPr>
          <p:cNvPicPr>
            <a:picLocks noChangeAspect="1"/>
          </p:cNvPicPr>
          <p:nvPr/>
        </p:nvPicPr>
        <p:blipFill>
          <a:blip r:embed="rId2"/>
          <a:stretch>
            <a:fillRect/>
          </a:stretch>
        </p:blipFill>
        <p:spPr>
          <a:xfrm>
            <a:off x="727788" y="2912529"/>
            <a:ext cx="10820745" cy="3107271"/>
          </a:xfrm>
          <a:prstGeom prst="rect">
            <a:avLst/>
          </a:prstGeom>
        </p:spPr>
      </p:pic>
      <p:sp>
        <p:nvSpPr>
          <p:cNvPr id="14" name="Segnaposto contenuto 2">
            <a:extLst>
              <a:ext uri="{FF2B5EF4-FFF2-40B4-BE49-F238E27FC236}">
                <a16:creationId xmlns:a16="http://schemas.microsoft.com/office/drawing/2014/main" id="{5A9612FE-2A51-DC91-9F9C-01EDBAF8ED23}"/>
              </a:ext>
            </a:extLst>
          </p:cNvPr>
          <p:cNvSpPr>
            <a:spLocks noGrp="1"/>
          </p:cNvSpPr>
          <p:nvPr>
            <p:ph idx="1"/>
          </p:nvPr>
        </p:nvSpPr>
        <p:spPr>
          <a:xfrm>
            <a:off x="643467" y="1970658"/>
            <a:ext cx="10905066" cy="831536"/>
          </a:xfrm>
        </p:spPr>
        <p:txBody>
          <a:bodyPr>
            <a:normAutofit/>
          </a:bodyPr>
          <a:lstStyle/>
          <a:p>
            <a:pPr marL="0" indent="0">
              <a:buNone/>
            </a:pPr>
            <a:r>
              <a:rPr lang="it-IT"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Nella seguente tabella sono racchiuse tutte le voci facente parte del bilancio economico della comunità.</a:t>
            </a:r>
          </a:p>
        </p:txBody>
      </p:sp>
    </p:spTree>
    <p:extLst>
      <p:ext uri="{BB962C8B-B14F-4D97-AF65-F5344CB8AC3E}">
        <p14:creationId xmlns:p14="http://schemas.microsoft.com/office/powerpoint/2010/main" val="3208492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A628A-7029-2754-F7F2-785F40B9AA74}"/>
              </a:ext>
            </a:extLst>
          </p:cNvPr>
          <p:cNvSpPr>
            <a:spLocks noGrp="1"/>
          </p:cNvSpPr>
          <p:nvPr>
            <p:ph type="title"/>
          </p:nvPr>
        </p:nvSpPr>
        <p:spPr>
          <a:xfrm>
            <a:off x="0" y="970384"/>
            <a:ext cx="12192000" cy="699390"/>
          </a:xfrm>
        </p:spPr>
        <p:txBody>
          <a:bodyPr>
            <a:normAutofit/>
          </a:bodyPr>
          <a:lstStyle/>
          <a:p>
            <a:pPr algn="ctr"/>
            <a:r>
              <a:rPr lang="it-IT" sz="3800" b="1" dirty="0">
                <a:solidFill>
                  <a:schemeClr val="tx1"/>
                </a:solidFill>
                <a:latin typeface="Calibri" panose="020F0502020204030204" pitchFamily="34" charset="0"/>
                <a:cs typeface="Calibri" panose="020F0502020204030204" pitchFamily="34" charset="0"/>
              </a:rPr>
              <a:t>BILANCIO ECONOMICO DELLA COMUNITÀ</a:t>
            </a:r>
          </a:p>
        </p:txBody>
      </p:sp>
      <p:sp>
        <p:nvSpPr>
          <p:cNvPr id="4" name="CasellaDiTesto 3">
            <a:extLst>
              <a:ext uri="{FF2B5EF4-FFF2-40B4-BE49-F238E27FC236}">
                <a16:creationId xmlns:a16="http://schemas.microsoft.com/office/drawing/2014/main" id="{E3E73954-4209-D8D6-8482-A01DD0130CC8}"/>
              </a:ext>
            </a:extLst>
          </p:cNvPr>
          <p:cNvSpPr txBox="1"/>
          <p:nvPr/>
        </p:nvSpPr>
        <p:spPr>
          <a:xfrm>
            <a:off x="530942" y="1644448"/>
            <a:ext cx="11208774" cy="2585323"/>
          </a:xfrm>
          <a:prstGeom prst="rect">
            <a:avLst/>
          </a:prstGeom>
          <a:noFill/>
        </p:spPr>
        <p:txBody>
          <a:bodyPr wrap="square" rtlCol="0">
            <a:spAutoFit/>
          </a:bodyPr>
          <a:lstStyle/>
          <a:p>
            <a:r>
              <a:rPr lang="it-IT" dirty="0">
                <a:latin typeface="+mj-lt"/>
              </a:rPr>
              <a:t>Come si può notare il bilancio ha dei valori in funzione di parametri non noti a priori.</a:t>
            </a:r>
          </a:p>
          <a:p>
            <a:r>
              <a:rPr lang="it-IT" dirty="0">
                <a:latin typeface="+mj-lt"/>
              </a:rPr>
              <a:t>Ai fini dei nostri calcoli, si suppone che: </a:t>
            </a:r>
          </a:p>
          <a:p>
            <a:pPr marL="285750" indent="-285750">
              <a:buFont typeface="Arial" panose="020B0604020202020204" pitchFamily="34" charset="0"/>
              <a:buChar char="•"/>
            </a:pPr>
            <a:r>
              <a:rPr lang="it-IT" dirty="0">
                <a:latin typeface="+mj-lt"/>
              </a:rPr>
              <a:t>ci sia una produzione annua di energia pari a 1.500.000 kWh</a:t>
            </a:r>
          </a:p>
          <a:p>
            <a:pPr marL="285750" indent="-285750">
              <a:buFont typeface="Arial" panose="020B0604020202020204" pitchFamily="34" charset="0"/>
              <a:buChar char="•"/>
            </a:pPr>
            <a:r>
              <a:rPr lang="it-IT" dirty="0">
                <a:latin typeface="+mj-lt"/>
              </a:rPr>
              <a:t>il 10% dell'energia prodotta sia immessa in rete</a:t>
            </a:r>
          </a:p>
          <a:p>
            <a:pPr marL="285750" indent="-285750">
              <a:buFont typeface="Arial" panose="020B0604020202020204" pitchFamily="34" charset="0"/>
              <a:buChar char="•"/>
            </a:pPr>
            <a:r>
              <a:rPr lang="it-IT" dirty="0">
                <a:latin typeface="+mj-lt"/>
              </a:rPr>
              <a:t>siano presenti 20 utenze produttori o produttori-consumatori con impianti da 54 kWh</a:t>
            </a:r>
          </a:p>
          <a:p>
            <a:pPr marL="285750" indent="-285750">
              <a:buFont typeface="Arial" panose="020B0604020202020204" pitchFamily="34" charset="0"/>
              <a:buChar char="•"/>
            </a:pPr>
            <a:r>
              <a:rPr lang="it-IT" dirty="0">
                <a:latin typeface="+mj-lt"/>
              </a:rPr>
              <a:t>siano presenti 20 utenze consumatori</a:t>
            </a:r>
          </a:p>
          <a:p>
            <a:pPr marL="285750" indent="-285750">
              <a:buFont typeface="Arial" panose="020B0604020202020204" pitchFamily="34" charset="0"/>
              <a:buChar char="•"/>
            </a:pPr>
            <a:r>
              <a:rPr lang="it-IT" dirty="0">
                <a:latin typeface="+mj-lt"/>
              </a:rPr>
              <a:t>l'incentivo rimborso oneri sia pari a 8 €/MWh</a:t>
            </a:r>
          </a:p>
          <a:p>
            <a:r>
              <a:rPr lang="it-IT" dirty="0">
                <a:latin typeface="+mj-lt"/>
              </a:rPr>
              <a:t>Il bilancio economico si presenta così definito nella prossima tabella.</a:t>
            </a:r>
          </a:p>
          <a:p>
            <a:endParaRPr lang="it-IT" dirty="0"/>
          </a:p>
        </p:txBody>
      </p:sp>
      <p:pic>
        <p:nvPicPr>
          <p:cNvPr id="6" name="Immagine 5">
            <a:extLst>
              <a:ext uri="{FF2B5EF4-FFF2-40B4-BE49-F238E27FC236}">
                <a16:creationId xmlns:a16="http://schemas.microsoft.com/office/drawing/2014/main" id="{6C835737-7AA4-9BD8-BEAF-B55827DF2F43}"/>
              </a:ext>
            </a:extLst>
          </p:cNvPr>
          <p:cNvPicPr>
            <a:picLocks noChangeAspect="1"/>
          </p:cNvPicPr>
          <p:nvPr/>
        </p:nvPicPr>
        <p:blipFill>
          <a:blip r:embed="rId2"/>
          <a:stretch>
            <a:fillRect/>
          </a:stretch>
        </p:blipFill>
        <p:spPr>
          <a:xfrm>
            <a:off x="1421130" y="3876676"/>
            <a:ext cx="9349740" cy="2905124"/>
          </a:xfrm>
          <a:prstGeom prst="rect">
            <a:avLst/>
          </a:prstGeom>
        </p:spPr>
      </p:pic>
    </p:spTree>
    <p:extLst>
      <p:ext uri="{BB962C8B-B14F-4D97-AF65-F5344CB8AC3E}">
        <p14:creationId xmlns:p14="http://schemas.microsoft.com/office/powerpoint/2010/main" val="353477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A628A-7029-2754-F7F2-785F40B9AA74}"/>
              </a:ext>
            </a:extLst>
          </p:cNvPr>
          <p:cNvSpPr>
            <a:spLocks noGrp="1"/>
          </p:cNvSpPr>
          <p:nvPr>
            <p:ph type="title"/>
          </p:nvPr>
        </p:nvSpPr>
        <p:spPr>
          <a:xfrm>
            <a:off x="0" y="790735"/>
            <a:ext cx="12192000" cy="664425"/>
          </a:xfrm>
        </p:spPr>
        <p:txBody>
          <a:bodyPr>
            <a:normAutofit/>
          </a:bodyPr>
          <a:lstStyle/>
          <a:p>
            <a:pPr algn="ctr"/>
            <a:r>
              <a:rPr lang="it-IT" sz="3800" b="1" dirty="0">
                <a:solidFill>
                  <a:schemeClr val="tx1"/>
                </a:solidFill>
                <a:latin typeface="Calibri" panose="020F0502020204030204" pitchFamily="34" charset="0"/>
                <a:cs typeface="Calibri" panose="020F0502020204030204" pitchFamily="34" charset="0"/>
              </a:rPr>
              <a:t>GESTIONE UTILI COMUNITÀ</a:t>
            </a:r>
          </a:p>
        </p:txBody>
      </p:sp>
      <p:sp>
        <p:nvSpPr>
          <p:cNvPr id="4" name="CasellaDiTesto 3">
            <a:extLst>
              <a:ext uri="{FF2B5EF4-FFF2-40B4-BE49-F238E27FC236}">
                <a16:creationId xmlns:a16="http://schemas.microsoft.com/office/drawing/2014/main" id="{E3E73954-4209-D8D6-8482-A01DD0130CC8}"/>
              </a:ext>
            </a:extLst>
          </p:cNvPr>
          <p:cNvSpPr txBox="1"/>
          <p:nvPr/>
        </p:nvSpPr>
        <p:spPr>
          <a:xfrm>
            <a:off x="530942" y="1459398"/>
            <a:ext cx="11208774" cy="1200329"/>
          </a:xfrm>
          <a:prstGeom prst="rect">
            <a:avLst/>
          </a:prstGeom>
          <a:noFill/>
        </p:spPr>
        <p:txBody>
          <a:bodyPr wrap="square" rtlCol="0">
            <a:spAutoFit/>
          </a:bodyPr>
          <a:lstStyle/>
          <a:p>
            <a:r>
              <a:rPr lang="it-IT" dirty="0">
                <a:latin typeface="+mj-lt"/>
              </a:rPr>
              <a:t>Definiamo Ricavi autoconsumo come la somma di tutte le voci in entrata, fatta eccezione per il Rimborso Oneri, meno le Spese generali.</a:t>
            </a:r>
          </a:p>
          <a:p>
            <a:r>
              <a:rPr lang="it-IT" dirty="0">
                <a:latin typeface="+mj-lt"/>
              </a:rPr>
              <a:t>Per Spese generali si intende la sommatoria di tutte le voci in uscita fatta eccezione la spesa di manutenzione impianti.</a:t>
            </a:r>
          </a:p>
          <a:p>
            <a:r>
              <a:rPr lang="it-IT" dirty="0">
                <a:latin typeface="+mj-lt"/>
              </a:rPr>
              <a:t>La distribuzione degli utili è così schematizzata.</a:t>
            </a:r>
          </a:p>
        </p:txBody>
      </p:sp>
      <p:sp>
        <p:nvSpPr>
          <p:cNvPr id="64" name="CasellaDiTesto 63">
            <a:extLst>
              <a:ext uri="{FF2B5EF4-FFF2-40B4-BE49-F238E27FC236}">
                <a16:creationId xmlns:a16="http://schemas.microsoft.com/office/drawing/2014/main" id="{B7E8E04C-A663-248E-53D0-9E2D764C90A7}"/>
              </a:ext>
            </a:extLst>
          </p:cNvPr>
          <p:cNvSpPr txBox="1"/>
          <p:nvPr/>
        </p:nvSpPr>
        <p:spPr>
          <a:xfrm>
            <a:off x="412878" y="5878288"/>
            <a:ext cx="11208773" cy="646331"/>
          </a:xfrm>
          <a:prstGeom prst="rect">
            <a:avLst/>
          </a:prstGeom>
          <a:noFill/>
        </p:spPr>
        <p:txBody>
          <a:bodyPr wrap="square">
            <a:spAutoFit/>
          </a:bodyPr>
          <a:lstStyle/>
          <a:p>
            <a:r>
              <a:rPr lang="it-IT" b="1" dirty="0">
                <a:latin typeface="+mj-lt"/>
              </a:rPr>
              <a:t>N.B. : </a:t>
            </a:r>
            <a:r>
              <a:rPr lang="it-IT" dirty="0">
                <a:latin typeface="+mj-lt"/>
              </a:rPr>
              <a:t>Ciascun socio percepisce il proprio contributo in proporzione alla propria energia autoconsumata (per Fondo Autoconsumo) o immessa (per Fondo Produzione).</a:t>
            </a:r>
          </a:p>
        </p:txBody>
      </p:sp>
      <p:grpSp>
        <p:nvGrpSpPr>
          <p:cNvPr id="95" name="Gruppo 94">
            <a:extLst>
              <a:ext uri="{FF2B5EF4-FFF2-40B4-BE49-F238E27FC236}">
                <a16:creationId xmlns:a16="http://schemas.microsoft.com/office/drawing/2014/main" id="{52B49FD0-7BEB-5C65-C63A-2864BAF1C7C2}"/>
              </a:ext>
            </a:extLst>
          </p:cNvPr>
          <p:cNvGrpSpPr/>
          <p:nvPr/>
        </p:nvGrpSpPr>
        <p:grpSpPr>
          <a:xfrm>
            <a:off x="1317504" y="2767302"/>
            <a:ext cx="9635649" cy="2966246"/>
            <a:chOff x="1317504" y="2767302"/>
            <a:chExt cx="9635649" cy="2966246"/>
          </a:xfrm>
        </p:grpSpPr>
        <p:sp>
          <p:nvSpPr>
            <p:cNvPr id="8" name="Rettangolo 7">
              <a:extLst>
                <a:ext uri="{FF2B5EF4-FFF2-40B4-BE49-F238E27FC236}">
                  <a16:creationId xmlns:a16="http://schemas.microsoft.com/office/drawing/2014/main" id="{56FCC86E-5217-4E27-9018-EBB503DF57C0}"/>
                </a:ext>
              </a:extLst>
            </p:cNvPr>
            <p:cNvSpPr/>
            <p:nvPr/>
          </p:nvSpPr>
          <p:spPr>
            <a:xfrm>
              <a:off x="1317504" y="2769304"/>
              <a:ext cx="1917292" cy="539372"/>
            </a:xfrm>
            <a:prstGeom prst="rect">
              <a:avLst/>
            </a:prstGeom>
            <a:solidFill>
              <a:srgbClr val="FF0000">
                <a:alpha val="80000"/>
              </a:srgb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CONSUMATORI</a:t>
              </a:r>
            </a:p>
          </p:txBody>
        </p:sp>
        <p:sp>
          <p:nvSpPr>
            <p:cNvPr id="11" name="Rettangolo 10">
              <a:extLst>
                <a:ext uri="{FF2B5EF4-FFF2-40B4-BE49-F238E27FC236}">
                  <a16:creationId xmlns:a16="http://schemas.microsoft.com/office/drawing/2014/main" id="{2CFE77A8-1926-DF9D-9335-380E80728AA5}"/>
                </a:ext>
              </a:extLst>
            </p:cNvPr>
            <p:cNvSpPr/>
            <p:nvPr/>
          </p:nvSpPr>
          <p:spPr>
            <a:xfrm>
              <a:off x="1317504" y="5194176"/>
              <a:ext cx="1917292" cy="539372"/>
            </a:xfrm>
            <a:prstGeom prst="rect">
              <a:avLst/>
            </a:prstGeom>
            <a:solidFill>
              <a:srgbClr val="00B050"/>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PRODUTTORI</a:t>
              </a:r>
            </a:p>
          </p:txBody>
        </p:sp>
        <p:sp>
          <p:nvSpPr>
            <p:cNvPr id="12" name="Rettangolo 11">
              <a:extLst>
                <a:ext uri="{FF2B5EF4-FFF2-40B4-BE49-F238E27FC236}">
                  <a16:creationId xmlns:a16="http://schemas.microsoft.com/office/drawing/2014/main" id="{D8BFD8DE-9674-C936-3952-8F102495B78C}"/>
                </a:ext>
              </a:extLst>
            </p:cNvPr>
            <p:cNvSpPr/>
            <p:nvPr/>
          </p:nvSpPr>
          <p:spPr>
            <a:xfrm>
              <a:off x="1317504" y="3847956"/>
              <a:ext cx="1917292" cy="807966"/>
            </a:xfrm>
            <a:prstGeom prst="rect">
              <a:avLst/>
            </a:prstGeom>
            <a:solidFill>
              <a:srgbClr val="FFFF00">
                <a:alpha val="80000"/>
              </a:srgb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PRODUTTORI</a:t>
              </a:r>
            </a:p>
            <a:p>
              <a:pPr algn="ctr"/>
              <a:r>
                <a:rPr lang="it-IT" b="1" dirty="0">
                  <a:latin typeface="+mj-lt"/>
                </a:rPr>
                <a:t>E</a:t>
              </a:r>
            </a:p>
            <a:p>
              <a:pPr algn="ctr"/>
              <a:r>
                <a:rPr lang="it-IT" b="1" dirty="0">
                  <a:latin typeface="+mj-lt"/>
                </a:rPr>
                <a:t>CONSUMATORI</a:t>
              </a:r>
            </a:p>
          </p:txBody>
        </p:sp>
        <p:sp>
          <p:nvSpPr>
            <p:cNvPr id="3" name="Rettangolo 2">
              <a:extLst>
                <a:ext uri="{FF2B5EF4-FFF2-40B4-BE49-F238E27FC236}">
                  <a16:creationId xmlns:a16="http://schemas.microsoft.com/office/drawing/2014/main" id="{110F4DA7-A2B4-2F57-DAE9-CDA7A786602B}"/>
                </a:ext>
              </a:extLst>
            </p:cNvPr>
            <p:cNvSpPr/>
            <p:nvPr/>
          </p:nvSpPr>
          <p:spPr>
            <a:xfrm>
              <a:off x="9252173" y="2767302"/>
              <a:ext cx="1700980" cy="539372"/>
            </a:xfrm>
            <a:prstGeom prst="rect">
              <a:avLst/>
            </a:prstGeom>
            <a:solidFill>
              <a:schemeClr val="accent5"/>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Rimborso Oneri </a:t>
              </a:r>
            </a:p>
          </p:txBody>
        </p:sp>
        <p:sp>
          <p:nvSpPr>
            <p:cNvPr id="9" name="Rettangolo 8">
              <a:extLst>
                <a:ext uri="{FF2B5EF4-FFF2-40B4-BE49-F238E27FC236}">
                  <a16:creationId xmlns:a16="http://schemas.microsoft.com/office/drawing/2014/main" id="{26EA88B7-B650-5B81-2EE7-C9CEAEDA0181}"/>
                </a:ext>
              </a:extLst>
            </p:cNvPr>
            <p:cNvSpPr/>
            <p:nvPr/>
          </p:nvSpPr>
          <p:spPr>
            <a:xfrm>
              <a:off x="9252173" y="3837807"/>
              <a:ext cx="1700980" cy="539372"/>
            </a:xfrm>
            <a:prstGeom prst="rect">
              <a:avLst/>
            </a:prstGeom>
            <a:solidFill>
              <a:schemeClr val="accent5"/>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Ricavi autoconsumo</a:t>
              </a:r>
            </a:p>
          </p:txBody>
        </p:sp>
        <p:sp>
          <p:nvSpPr>
            <p:cNvPr id="13" name="Rettangolo 12">
              <a:extLst>
                <a:ext uri="{FF2B5EF4-FFF2-40B4-BE49-F238E27FC236}">
                  <a16:creationId xmlns:a16="http://schemas.microsoft.com/office/drawing/2014/main" id="{EA76D064-695F-B935-0ABA-F01CB79977C6}"/>
                </a:ext>
              </a:extLst>
            </p:cNvPr>
            <p:cNvSpPr/>
            <p:nvPr/>
          </p:nvSpPr>
          <p:spPr>
            <a:xfrm>
              <a:off x="9252173" y="4923989"/>
              <a:ext cx="1700980" cy="807966"/>
            </a:xfrm>
            <a:prstGeom prst="rect">
              <a:avLst/>
            </a:prstGeom>
            <a:solidFill>
              <a:schemeClr val="accent5"/>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Spesa Manutenzione impianti</a:t>
              </a:r>
            </a:p>
          </p:txBody>
        </p:sp>
        <p:sp>
          <p:nvSpPr>
            <p:cNvPr id="27" name="Rettangolo 26">
              <a:extLst>
                <a:ext uri="{FF2B5EF4-FFF2-40B4-BE49-F238E27FC236}">
                  <a16:creationId xmlns:a16="http://schemas.microsoft.com/office/drawing/2014/main" id="{1F17F659-B803-E747-5A1C-CAEB44A40FA1}"/>
                </a:ext>
              </a:extLst>
            </p:cNvPr>
            <p:cNvSpPr/>
            <p:nvPr/>
          </p:nvSpPr>
          <p:spPr>
            <a:xfrm>
              <a:off x="5122606" y="4396085"/>
              <a:ext cx="2025444" cy="539372"/>
            </a:xfrm>
            <a:prstGeom prst="rect">
              <a:avLst/>
            </a:prstGeom>
            <a:solidFill>
              <a:srgbClr val="00B0F0">
                <a:alpha val="80000"/>
              </a:srgb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FONDO PRODUZIONE</a:t>
              </a:r>
            </a:p>
          </p:txBody>
        </p:sp>
        <p:sp>
          <p:nvSpPr>
            <p:cNvPr id="28" name="Rettangolo 27">
              <a:extLst>
                <a:ext uri="{FF2B5EF4-FFF2-40B4-BE49-F238E27FC236}">
                  <a16:creationId xmlns:a16="http://schemas.microsoft.com/office/drawing/2014/main" id="{A2F5C8B5-44DE-9EFA-7545-8E20991571E1}"/>
                </a:ext>
              </a:extLst>
            </p:cNvPr>
            <p:cNvSpPr/>
            <p:nvPr/>
          </p:nvSpPr>
          <p:spPr>
            <a:xfrm>
              <a:off x="5122606" y="3316025"/>
              <a:ext cx="2025445" cy="539372"/>
            </a:xfrm>
            <a:prstGeom prst="rect">
              <a:avLst/>
            </a:prstGeom>
            <a:solidFill>
              <a:srgbClr val="FFC000"/>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b="1" dirty="0">
                  <a:latin typeface="+mj-lt"/>
                </a:rPr>
                <a:t>FONDO AUTOCONSUMO</a:t>
              </a:r>
            </a:p>
          </p:txBody>
        </p:sp>
        <p:cxnSp>
          <p:nvCxnSpPr>
            <p:cNvPr id="36" name="Connettore 2 35">
              <a:extLst>
                <a:ext uri="{FF2B5EF4-FFF2-40B4-BE49-F238E27FC236}">
                  <a16:creationId xmlns:a16="http://schemas.microsoft.com/office/drawing/2014/main" id="{234F716D-22BB-C3FC-9CFA-FE8B5CB7EC58}"/>
                </a:ext>
              </a:extLst>
            </p:cNvPr>
            <p:cNvCxnSpPr>
              <a:cxnSpLocks/>
              <a:stCxn id="27" idx="3"/>
            </p:cNvCxnSpPr>
            <p:nvPr/>
          </p:nvCxnSpPr>
          <p:spPr>
            <a:xfrm flipV="1">
              <a:off x="7148050" y="4240969"/>
              <a:ext cx="2104123" cy="424802"/>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9" name="Connettore 2 38">
              <a:extLst>
                <a:ext uri="{FF2B5EF4-FFF2-40B4-BE49-F238E27FC236}">
                  <a16:creationId xmlns:a16="http://schemas.microsoft.com/office/drawing/2014/main" id="{5F3D488C-8420-182A-90ED-A0AABC7A9C55}"/>
                </a:ext>
              </a:extLst>
            </p:cNvPr>
            <p:cNvCxnSpPr>
              <a:cxnSpLocks/>
              <a:stCxn id="27" idx="3"/>
              <a:endCxn id="13" idx="1"/>
            </p:cNvCxnSpPr>
            <p:nvPr/>
          </p:nvCxnSpPr>
          <p:spPr>
            <a:xfrm>
              <a:off x="7148050" y="4665771"/>
              <a:ext cx="2104123" cy="66220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ttore 2 43">
              <a:extLst>
                <a:ext uri="{FF2B5EF4-FFF2-40B4-BE49-F238E27FC236}">
                  <a16:creationId xmlns:a16="http://schemas.microsoft.com/office/drawing/2014/main" id="{3E14065A-4C86-8E92-B55A-9646161D842B}"/>
                </a:ext>
              </a:extLst>
            </p:cNvPr>
            <p:cNvCxnSpPr>
              <a:cxnSpLocks/>
              <a:stCxn id="8" idx="3"/>
            </p:cNvCxnSpPr>
            <p:nvPr/>
          </p:nvCxnSpPr>
          <p:spPr>
            <a:xfrm>
              <a:off x="3234796" y="3038990"/>
              <a:ext cx="1887809" cy="3971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a:extLst>
                <a:ext uri="{FF2B5EF4-FFF2-40B4-BE49-F238E27FC236}">
                  <a16:creationId xmlns:a16="http://schemas.microsoft.com/office/drawing/2014/main" id="{405BDAAB-A29F-0DCF-02DC-DDA956F79D0E}"/>
                </a:ext>
              </a:extLst>
            </p:cNvPr>
            <p:cNvCxnSpPr>
              <a:cxnSpLocks/>
              <a:stCxn id="12" idx="3"/>
            </p:cNvCxnSpPr>
            <p:nvPr/>
          </p:nvCxnSpPr>
          <p:spPr>
            <a:xfrm flipV="1">
              <a:off x="3234796" y="3710377"/>
              <a:ext cx="1887809" cy="5415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ttore 2 49">
              <a:extLst>
                <a:ext uri="{FF2B5EF4-FFF2-40B4-BE49-F238E27FC236}">
                  <a16:creationId xmlns:a16="http://schemas.microsoft.com/office/drawing/2014/main" id="{FED27A36-B591-48EF-86FA-EB2DD0576FAF}"/>
                </a:ext>
              </a:extLst>
            </p:cNvPr>
            <p:cNvCxnSpPr>
              <a:cxnSpLocks/>
              <a:stCxn id="12" idx="3"/>
            </p:cNvCxnSpPr>
            <p:nvPr/>
          </p:nvCxnSpPr>
          <p:spPr>
            <a:xfrm>
              <a:off x="3234796" y="4251939"/>
              <a:ext cx="1887809" cy="2597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ttore 2 52">
              <a:extLst>
                <a:ext uri="{FF2B5EF4-FFF2-40B4-BE49-F238E27FC236}">
                  <a16:creationId xmlns:a16="http://schemas.microsoft.com/office/drawing/2014/main" id="{04A2543B-5D95-F81D-9C02-83405E130048}"/>
                </a:ext>
              </a:extLst>
            </p:cNvPr>
            <p:cNvCxnSpPr>
              <a:cxnSpLocks/>
              <a:stCxn id="11" idx="3"/>
            </p:cNvCxnSpPr>
            <p:nvPr/>
          </p:nvCxnSpPr>
          <p:spPr>
            <a:xfrm flipV="1">
              <a:off x="3234796" y="4815342"/>
              <a:ext cx="1887809" cy="6485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Connettore 2 84">
              <a:extLst>
                <a:ext uri="{FF2B5EF4-FFF2-40B4-BE49-F238E27FC236}">
                  <a16:creationId xmlns:a16="http://schemas.microsoft.com/office/drawing/2014/main" id="{1D9F366A-D26C-0786-D028-13B382058BD2}"/>
                </a:ext>
              </a:extLst>
            </p:cNvPr>
            <p:cNvCxnSpPr>
              <a:cxnSpLocks/>
              <a:stCxn id="28" idx="3"/>
              <a:endCxn id="3" idx="1"/>
            </p:cNvCxnSpPr>
            <p:nvPr/>
          </p:nvCxnSpPr>
          <p:spPr>
            <a:xfrm flipV="1">
              <a:off x="7148051" y="3036988"/>
              <a:ext cx="2104122" cy="54872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ttore 2 88">
              <a:extLst>
                <a:ext uri="{FF2B5EF4-FFF2-40B4-BE49-F238E27FC236}">
                  <a16:creationId xmlns:a16="http://schemas.microsoft.com/office/drawing/2014/main" id="{DD159962-1AEA-53B0-F055-0A589EB74264}"/>
                </a:ext>
              </a:extLst>
            </p:cNvPr>
            <p:cNvCxnSpPr>
              <a:stCxn id="28" idx="3"/>
            </p:cNvCxnSpPr>
            <p:nvPr/>
          </p:nvCxnSpPr>
          <p:spPr>
            <a:xfrm>
              <a:off x="7148051" y="3585711"/>
              <a:ext cx="2104122" cy="39544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01539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25E523-6BE5-8900-4668-C5BA3D674C19}"/>
              </a:ext>
            </a:extLst>
          </p:cNvPr>
          <p:cNvSpPr>
            <a:spLocks noGrp="1"/>
          </p:cNvSpPr>
          <p:nvPr>
            <p:ph type="title"/>
          </p:nvPr>
        </p:nvSpPr>
        <p:spPr>
          <a:xfrm>
            <a:off x="0" y="873208"/>
            <a:ext cx="12192000" cy="842072"/>
          </a:xfrm>
        </p:spPr>
        <p:txBody>
          <a:bodyPr/>
          <a:lstStyle/>
          <a:p>
            <a:pPr algn="ctr"/>
            <a:r>
              <a:rPr lang="it-IT" b="1" dirty="0">
                <a:solidFill>
                  <a:schemeClr val="tx1"/>
                </a:solidFill>
              </a:rPr>
              <a:t>OBBIETTIVI E PIANO OPERATIVO</a:t>
            </a:r>
          </a:p>
        </p:txBody>
      </p:sp>
      <p:sp>
        <p:nvSpPr>
          <p:cNvPr id="3" name="Segnaposto contenuto 2">
            <a:extLst>
              <a:ext uri="{FF2B5EF4-FFF2-40B4-BE49-F238E27FC236}">
                <a16:creationId xmlns:a16="http://schemas.microsoft.com/office/drawing/2014/main" id="{BF7C9DFD-300F-7D18-9CFA-9A2F0379697D}"/>
              </a:ext>
            </a:extLst>
          </p:cNvPr>
          <p:cNvSpPr>
            <a:spLocks noGrp="1"/>
          </p:cNvSpPr>
          <p:nvPr>
            <p:ph idx="1"/>
          </p:nvPr>
        </p:nvSpPr>
        <p:spPr>
          <a:xfrm>
            <a:off x="609600" y="1861338"/>
            <a:ext cx="10972800" cy="4389120"/>
          </a:xfrm>
        </p:spPr>
        <p:txBody>
          <a:bodyPr>
            <a:normAutofit/>
          </a:bodyPr>
          <a:lstStyle/>
          <a:p>
            <a:pPr marL="0" indent="0">
              <a:buNone/>
            </a:pPr>
            <a:r>
              <a:rPr lang="it-IT" sz="1800" dirty="0">
                <a:latin typeface="+mj-lt"/>
                <a:ea typeface="Times New Roman" panose="02020603050405020304" pitchFamily="18" charset="0"/>
                <a:cs typeface="Calibri" panose="020F0502020204030204" pitchFamily="34" charset="0"/>
              </a:rPr>
              <a:t>Con l’istituzione di una Comunità Energetica Rinnovabile, A.S.I.P.U. ha l’obbiettivo di:</a:t>
            </a:r>
          </a:p>
          <a:p>
            <a:r>
              <a:rPr lang="it-IT" sz="1800" dirty="0">
                <a:latin typeface="+mj-lt"/>
                <a:ea typeface="Times New Roman" panose="02020603050405020304" pitchFamily="18" charset="0"/>
                <a:cs typeface="Calibri" panose="020F0502020204030204" pitchFamily="34" charset="0"/>
              </a:rPr>
              <a:t>abbattere i costi energetici del Comune di Corato, usufruendo degli incentivi del GSE;</a:t>
            </a:r>
          </a:p>
          <a:p>
            <a:r>
              <a:rPr lang="it-IT" sz="1800" dirty="0">
                <a:latin typeface="+mj-lt"/>
                <a:ea typeface="Times New Roman" panose="02020603050405020304" pitchFamily="18" charset="0"/>
                <a:cs typeface="Calibri" panose="020F0502020204030204" pitchFamily="34" charset="0"/>
              </a:rPr>
              <a:t>evitare sprechi energetici;</a:t>
            </a:r>
          </a:p>
          <a:p>
            <a:r>
              <a:rPr lang="it-IT" sz="1800" dirty="0">
                <a:latin typeface="+mj-lt"/>
                <a:ea typeface="Times New Roman" panose="02020603050405020304" pitchFamily="18" charset="0"/>
                <a:cs typeface="Calibri" panose="020F0502020204030204" pitchFamily="34" charset="0"/>
              </a:rPr>
              <a:t>convergere tutta l’energia della città all’interno della stessa.</a:t>
            </a:r>
          </a:p>
          <a:p>
            <a:pPr marL="0" indent="0">
              <a:buNone/>
            </a:pPr>
            <a:endParaRPr lang="it-IT" sz="1800" dirty="0">
              <a:latin typeface="+mj-lt"/>
              <a:ea typeface="Times New Roman" panose="02020603050405020304" pitchFamily="18" charset="0"/>
              <a:cs typeface="Calibri" panose="020F0502020204030204" pitchFamily="34" charset="0"/>
            </a:endParaRPr>
          </a:p>
          <a:p>
            <a:pPr marL="0" indent="0">
              <a:buNone/>
            </a:pPr>
            <a:r>
              <a:rPr lang="it-IT" sz="1800" dirty="0">
                <a:latin typeface="+mj-lt"/>
                <a:ea typeface="Times New Roman" panose="02020603050405020304" pitchFamily="18" charset="0"/>
                <a:cs typeface="Calibri" panose="020F0502020204030204" pitchFamily="34" charset="0"/>
              </a:rPr>
              <a:t>Il piano operativo prevede:</a:t>
            </a:r>
          </a:p>
          <a:p>
            <a:r>
              <a:rPr lang="it-IT" sz="1800" dirty="0">
                <a:latin typeface="+mj-lt"/>
                <a:ea typeface="Times New Roman" panose="02020603050405020304" pitchFamily="18" charset="0"/>
                <a:cs typeface="Calibri" panose="020F0502020204030204" pitchFamily="34" charset="0"/>
              </a:rPr>
              <a:t>l’istituzione della comunità avente tra i membri il comune di Corato;</a:t>
            </a:r>
          </a:p>
          <a:p>
            <a:r>
              <a:rPr lang="it-IT" sz="1800" dirty="0">
                <a:latin typeface="+mj-lt"/>
                <a:ea typeface="Times New Roman" panose="02020603050405020304" pitchFamily="18" charset="0"/>
                <a:cs typeface="Calibri" panose="020F0502020204030204" pitchFamily="34" charset="0"/>
              </a:rPr>
              <a:t>l’implementazione e/o l’attivazione di nuove soluzioni di produzione di energia rinnovabile;</a:t>
            </a:r>
          </a:p>
          <a:p>
            <a:r>
              <a:rPr lang="it-IT" sz="1800" dirty="0">
                <a:latin typeface="+mj-lt"/>
                <a:ea typeface="Times New Roman" panose="02020603050405020304" pitchFamily="18" charset="0"/>
                <a:cs typeface="Calibri" panose="020F0502020204030204" pitchFamily="34" charset="0"/>
              </a:rPr>
              <a:t>la gestione della comunità e dei rapporti con il GSE;</a:t>
            </a:r>
          </a:p>
          <a:p>
            <a:r>
              <a:rPr lang="it-IT" sz="1800" dirty="0">
                <a:latin typeface="+mj-lt"/>
                <a:ea typeface="Times New Roman" panose="02020603050405020304" pitchFamily="18" charset="0"/>
                <a:cs typeface="Calibri" panose="020F0502020204030204" pitchFamily="34" charset="0"/>
              </a:rPr>
              <a:t>la ridistribuzione, in collaborazione con il Comune di Corato, delle risorse economiche ottenute dal comune tramite il GSE.</a:t>
            </a:r>
          </a:p>
          <a:p>
            <a:endParaRPr lang="it-IT" sz="1800" dirty="0">
              <a:latin typeface="+mj-lt"/>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281765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A628A-7029-2754-F7F2-785F40B9AA74}"/>
              </a:ext>
            </a:extLst>
          </p:cNvPr>
          <p:cNvSpPr>
            <a:spLocks noGrp="1"/>
          </p:cNvSpPr>
          <p:nvPr>
            <p:ph type="title"/>
          </p:nvPr>
        </p:nvSpPr>
        <p:spPr>
          <a:xfrm>
            <a:off x="0" y="704088"/>
            <a:ext cx="12192000" cy="965686"/>
          </a:xfrm>
        </p:spPr>
        <p:txBody>
          <a:bodyPr>
            <a:normAutofit/>
          </a:bodyPr>
          <a:lstStyle/>
          <a:p>
            <a:pPr algn="ctr"/>
            <a:r>
              <a:rPr lang="it-IT" sz="3800" b="1" dirty="0">
                <a:solidFill>
                  <a:schemeClr val="tx1"/>
                </a:solidFill>
                <a:latin typeface="Calibri" panose="020F0502020204030204" pitchFamily="34" charset="0"/>
                <a:cs typeface="Calibri" panose="020F0502020204030204" pitchFamily="34" charset="0"/>
              </a:rPr>
              <a:t>PIANO INDUSTRIALE AZIENDALE</a:t>
            </a:r>
          </a:p>
        </p:txBody>
      </p:sp>
      <p:sp>
        <p:nvSpPr>
          <p:cNvPr id="3" name="Segnaposto contenuto 2">
            <a:extLst>
              <a:ext uri="{FF2B5EF4-FFF2-40B4-BE49-F238E27FC236}">
                <a16:creationId xmlns:a16="http://schemas.microsoft.com/office/drawing/2014/main" id="{632EA449-BA42-6805-C646-F5601A176581}"/>
              </a:ext>
            </a:extLst>
          </p:cNvPr>
          <p:cNvSpPr>
            <a:spLocks noGrp="1"/>
          </p:cNvSpPr>
          <p:nvPr>
            <p:ph idx="1"/>
          </p:nvPr>
        </p:nvSpPr>
        <p:spPr>
          <a:xfrm>
            <a:off x="677334" y="1842840"/>
            <a:ext cx="10905066" cy="4080882"/>
          </a:xfrm>
        </p:spPr>
        <p:txBody>
          <a:bodyPr>
            <a:normAutofit fontScale="92500" lnSpcReduction="10000"/>
          </a:bodyPr>
          <a:lstStyle/>
          <a:p>
            <a:pPr marL="0" indent="0">
              <a:buNone/>
            </a:pPr>
            <a:r>
              <a:rPr lang="it-IT"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A.S.I.P.U. S.r.l. all’interno del proprio piano industriale 2022-2024 prevede la possibilità di acquisire la gestione degli impianti tecnologici ed energetici del Comune di Corato, con prospettive di concreta implementazione tecnologica e valorizzazione economica.</a:t>
            </a:r>
          </a:p>
          <a:p>
            <a:pPr marL="0" indent="0">
              <a:buNone/>
            </a:pPr>
            <a:r>
              <a:rPr lang="it-IT"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 gli obbiettivi della società c’è la possibilità di individuare e sviluppare soluzioni alternative per soddisfare il fabbisogno energetico relativo alle utenze del comune di Corato.</a:t>
            </a:r>
          </a:p>
          <a:p>
            <a:pPr marL="0" indent="0">
              <a:buNone/>
            </a:pPr>
            <a:r>
              <a:rPr lang="it-IT" sz="2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A.S.I.P.U. si propone come ente gestore di impianti e di avviamento di ulteriori azioni finalizzate a massimizzare il risparmio energetico per il Comune di Corato, anche tramite </a:t>
            </a:r>
            <a:r>
              <a:rPr lang="it-IT"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l’istituzione di una </a:t>
            </a:r>
            <a:r>
              <a:rPr lang="it-IT" sz="2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Comunità Energetica Rinnovabile.</a:t>
            </a:r>
            <a:endParaRPr lang="it-IT"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8394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3122"/>
            <a:ext cx="12192000"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COMUNITÀ ENERGETICA RINNOVABILE</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676745" y="1536549"/>
            <a:ext cx="4474621" cy="4550352"/>
          </a:xfrm>
        </p:spPr>
        <p:txBody>
          <a:bodyPr>
            <a:noAutofit/>
          </a:bodyPr>
          <a:lstStyle/>
          <a:p>
            <a:pPr marL="0" indent="0">
              <a:spcAft>
                <a:spcPts val="575"/>
              </a:spcAft>
              <a:buNone/>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Una Comunità di Energia Rinnovabile (CER) è un soggetto </a:t>
            </a:r>
            <a:r>
              <a:rPr lang="it-IT"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giuridico autonomo il cui obiettivo principale è produrre e condividere energia rinnovabile. </a:t>
            </a:r>
          </a:p>
          <a:p>
            <a:pPr marL="0" indent="0">
              <a:spcAft>
                <a:spcPts val="575"/>
              </a:spcAft>
              <a:buNone/>
            </a:pPr>
            <a:r>
              <a:rPr lang="it-IT"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L</a:t>
            </a: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 CER si basa sulla partecipazione aperta e volontaria </a:t>
            </a:r>
            <a:r>
              <a:rPr lang="it-IT"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di diversi membri associati </a:t>
            </a: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ed è un organo autonomo i cui principi fondamentali sono espressi dal proprio statuto costitutivo.</a:t>
            </a:r>
          </a:p>
          <a:p>
            <a:pPr marL="0" indent="0">
              <a:buNone/>
            </a:pPr>
            <a:r>
              <a:rPr lang="it-IT"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Le Comunità  hanno benefici di natura economica, ambientale e sociale</a:t>
            </a:r>
            <a:r>
              <a:rPr lang="it-IT"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Esse:</a:t>
            </a:r>
            <a:endParaRPr lang="it-IT"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it-IT"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producono energia verde</a:t>
            </a:r>
          </a:p>
          <a:p>
            <a:r>
              <a:rPr lang="it-IT"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generano risparmio e/o guadagno economico legato ad incentivi economici su autoconsumo e vendita dell’energia prodotta non consumata </a:t>
            </a:r>
            <a:r>
              <a:rPr lang="it-IT"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 </a:t>
            </a:r>
            <a:r>
              <a:rPr lang="it-IT"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immessa nella rete elettrica</a:t>
            </a:r>
          </a:p>
          <a:p>
            <a:r>
              <a:rPr lang="it-IT"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Evitano sprechi di risorse energetiche.</a:t>
            </a:r>
          </a:p>
          <a:p>
            <a:pPr marL="0" indent="0">
              <a:buNone/>
            </a:pPr>
            <a:r>
              <a:rPr lang="it-IT" sz="1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La CER si serve di cabine elettriche e di impianti di produzione energetica situati in loco, riducendo al minimo il trasporto dell’energia.</a:t>
            </a:r>
          </a:p>
        </p:txBody>
      </p:sp>
      <p:pic>
        <p:nvPicPr>
          <p:cNvPr id="5" name="Segnaposto contenuto 4">
            <a:extLst>
              <a:ext uri="{FF2B5EF4-FFF2-40B4-BE49-F238E27FC236}">
                <a16:creationId xmlns:a16="http://schemas.microsoft.com/office/drawing/2014/main" id="{096383CF-FEA9-BD1E-C9F2-10869B18D9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8076" y="1536549"/>
            <a:ext cx="6219567" cy="3923347"/>
          </a:xfrm>
          <a:prstGeom prst="rect">
            <a:avLst/>
          </a:prstGeom>
        </p:spPr>
      </p:pic>
    </p:spTree>
    <p:extLst>
      <p:ext uri="{BB962C8B-B14F-4D97-AF65-F5344CB8AC3E}">
        <p14:creationId xmlns:p14="http://schemas.microsoft.com/office/powerpoint/2010/main" val="4265987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3122"/>
            <a:ext cx="12192000"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STATUTO DELLA COMUNITÀ</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204716" y="1452696"/>
            <a:ext cx="5891283" cy="5459896"/>
          </a:xfrm>
        </p:spPr>
        <p:txBody>
          <a:bodyPr>
            <a:noAutofit/>
          </a:bodyPr>
          <a:lstStyle/>
          <a:p>
            <a:pPr marL="0" indent="0">
              <a:spcAft>
                <a:spcPts val="575"/>
              </a:spcAft>
              <a:buNone/>
            </a:pPr>
            <a:r>
              <a:rPr lang="it-IT" sz="1200" dirty="0">
                <a:latin typeface="Calibri" panose="020F0502020204030204" pitchFamily="34" charset="0"/>
                <a:ea typeface="Times New Roman" panose="02020603050405020304" pitchFamily="18" charset="0"/>
                <a:cs typeface="Times New Roman" panose="02020603050405020304" pitchFamily="18" charset="0"/>
              </a:rPr>
              <a:t>Lo Statuto o atto costitutivo della Comunità di energia rinnovabile deve possedere i seguenti elementi essenziali:</a:t>
            </a:r>
          </a:p>
          <a:p>
            <a:pPr>
              <a:spcAft>
                <a:spcPts val="575"/>
              </a:spcAft>
            </a:pPr>
            <a:r>
              <a:rPr lang="it-IT" sz="1200" dirty="0">
                <a:latin typeface="Calibri" panose="020F0502020204030204" pitchFamily="34" charset="0"/>
                <a:ea typeface="Times New Roman" panose="02020603050405020304" pitchFamily="18" charset="0"/>
                <a:cs typeface="Times New Roman" panose="02020603050405020304" pitchFamily="18" charset="0"/>
              </a:rPr>
              <a:t>avere come oggetto sociale prevalente quello di fornire benefici ambientali, economici o sociali a livello di comunità ai propri azionisti o membri o alle aree locali in cui opera, piuttosto che profitti finanziari;</a:t>
            </a:r>
          </a:p>
          <a:p>
            <a:pPr>
              <a:spcAft>
                <a:spcPts val="575"/>
              </a:spcAft>
            </a:pPr>
            <a:r>
              <a:rPr lang="it-IT" sz="1200" dirty="0">
                <a:latin typeface="Calibri" panose="020F0502020204030204" pitchFamily="34" charset="0"/>
                <a:ea typeface="Times New Roman" panose="02020603050405020304" pitchFamily="18" charset="0"/>
                <a:cs typeface="Times New Roman" panose="02020603050405020304" pitchFamily="18" charset="0"/>
              </a:rPr>
              <a:t>specificare che gli azionisti o membri che esercitano potere di controllo sono persone fisiche, piccole e medie imprese (PMI), enti territoriali o autorità locali, ivi incluse, ai sensi dell'art. 31, comma 1 lettera b) del D.lgs. 199/21, le amministrazioni comunali, gli enti di ricerca e formazione, gli enti religiosi, del terzo settore e di protezione ambientale nonché le amministrazioni locali contenute nell'elenco delle amministrazioni pubbliche divulgato dall'Istituto Nazionale di Statistica (di seguito anche: ISTAT) secondo quanto previsto all'articolo 1, comma 3, della legge 31 dicembre 2009, n. 196, situati nel territorio degli stessi Comuni in cui sono ubicati gli impianti di produzione detenuti dalla Comunità di energia rinnovabile;</a:t>
            </a:r>
          </a:p>
          <a:p>
            <a:pPr>
              <a:spcAft>
                <a:spcPts val="575"/>
              </a:spcAft>
            </a:pPr>
            <a:r>
              <a:rPr lang="it-IT" sz="1200" dirty="0">
                <a:latin typeface="Calibri" panose="020F0502020204030204" pitchFamily="34" charset="0"/>
                <a:ea typeface="Times New Roman" panose="02020603050405020304" pitchFamily="18" charset="0"/>
                <a:cs typeface="Times New Roman" panose="02020603050405020304" pitchFamily="18" charset="0"/>
              </a:rPr>
              <a:t>specificare che la Comunità è autonoma e ha una partecipazione aperta e volontaria (a condizione che, per le imprese private, la partecipazione alla Comunità di energia rinnovabile non costituisca l'attività commerciale e/o industriale principale);</a:t>
            </a:r>
          </a:p>
          <a:p>
            <a:pPr>
              <a:spcAft>
                <a:spcPts val="575"/>
              </a:spcAft>
            </a:pPr>
            <a:r>
              <a:rPr lang="it-IT" sz="1200" dirty="0">
                <a:latin typeface="Calibri" panose="020F0502020204030204" pitchFamily="34" charset="0"/>
                <a:ea typeface="Times New Roman" panose="02020603050405020304" pitchFamily="18" charset="0"/>
                <a:cs typeface="Times New Roman" panose="02020603050405020304" pitchFamily="18" charset="0"/>
              </a:rPr>
              <a:t>specificare che la partecipazione dei membri/azionisti alla Comunità prevede il mantenimento dei diritti di cliente finale, compreso quello di scegliere il proprio venditore e che per essi sia possibile in ogni momento uscire dalla configurazione fermi restando, in caso di recesso anticipato, eventuali corrispettivi, equi e proporzionati, concordati per la compartecipazione agli investimenti sostenuti;</a:t>
            </a:r>
          </a:p>
          <a:p>
            <a:pPr>
              <a:spcAft>
                <a:spcPts val="575"/>
              </a:spcAft>
            </a:pPr>
            <a:r>
              <a:rPr lang="it-IT" sz="1200" dirty="0">
                <a:latin typeface="Calibri" panose="020F0502020204030204" pitchFamily="34" charset="0"/>
                <a:ea typeface="Times New Roman" panose="02020603050405020304" pitchFamily="18" charset="0"/>
                <a:cs typeface="Times New Roman" panose="02020603050405020304" pitchFamily="18" charset="0"/>
              </a:rPr>
              <a:t>individuare un soggetto delegato responsabile del riparto dell'energia elettrica condivisa.</a:t>
            </a:r>
          </a:p>
        </p:txBody>
      </p:sp>
      <p:pic>
        <p:nvPicPr>
          <p:cNvPr id="5" name="Segnaposto contenuto 4">
            <a:extLst>
              <a:ext uri="{FF2B5EF4-FFF2-40B4-BE49-F238E27FC236}">
                <a16:creationId xmlns:a16="http://schemas.microsoft.com/office/drawing/2014/main" id="{096383CF-FEA9-BD1E-C9F2-10869B18D99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00715" y="1536549"/>
            <a:ext cx="5340825" cy="4632239"/>
          </a:xfrm>
          <a:prstGeom prst="rect">
            <a:avLst/>
          </a:prstGeom>
        </p:spPr>
      </p:pic>
    </p:spTree>
    <p:extLst>
      <p:ext uri="{BB962C8B-B14F-4D97-AF65-F5344CB8AC3E}">
        <p14:creationId xmlns:p14="http://schemas.microsoft.com/office/powerpoint/2010/main" val="700813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0068"/>
            <a:ext cx="12192000"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COME FUZIONA UNA COMUNITÀ ENERGETICA</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676745" y="1810286"/>
            <a:ext cx="4403669" cy="3880830"/>
          </a:xfrm>
        </p:spPr>
        <p:txBody>
          <a:bodyPr>
            <a:normAutofit fontScale="92500" lnSpcReduction="10000"/>
          </a:bodyPr>
          <a:lstStyle/>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Una comunità energetica è costituita da singole utenze che decidono di raggrupparsi per ottimizzare le risorse energetiche a loro disposizione.</a:t>
            </a:r>
          </a:p>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Una comunità è circoscritta lungo un’area territoriale a valle di una cabina primaria.</a:t>
            </a:r>
          </a:p>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Possono far parte della stessa comunità tutte le utenze che utilizzano cabine secondarie sottese alla stessa cabina primaria.</a:t>
            </a:r>
          </a:p>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Le cabine sono strutture di proprietà dell’ente di gestione dell’energia; </a:t>
            </a:r>
            <a:r>
              <a:rPr lang="it-IT" sz="1800" dirty="0">
                <a:latin typeface="Calibri" panose="020F0502020204030204" pitchFamily="34" charset="0"/>
                <a:ea typeface="Calibri" panose="020F0502020204030204" pitchFamily="34" charset="0"/>
                <a:cs typeface="Times New Roman" panose="02020603050405020304" pitchFamily="18" charset="0"/>
              </a:rPr>
              <a:t>esse </a:t>
            </a:r>
            <a:r>
              <a:rPr lang="it-IT" sz="1800" dirty="0">
                <a:effectLst/>
                <a:latin typeface="Calibri" panose="020F0502020204030204" pitchFamily="34" charset="0"/>
                <a:ea typeface="Calibri" panose="020F0502020204030204" pitchFamily="34" charset="0"/>
                <a:cs typeface="Times New Roman" panose="02020603050405020304" pitchFamily="18" charset="0"/>
              </a:rPr>
              <a:t>servono a trasportare l’energia elettrica da produzione a utenza.</a:t>
            </a:r>
          </a:p>
        </p:txBody>
      </p:sp>
      <p:sp>
        <p:nvSpPr>
          <p:cNvPr id="3" name="CasellaDiTesto 2">
            <a:extLst>
              <a:ext uri="{FF2B5EF4-FFF2-40B4-BE49-F238E27FC236}">
                <a16:creationId xmlns:a16="http://schemas.microsoft.com/office/drawing/2014/main" id="{8F52C89A-D469-A6FC-A0A3-FC50703CD9CD}"/>
              </a:ext>
            </a:extLst>
          </p:cNvPr>
          <p:cNvSpPr txBox="1"/>
          <p:nvPr/>
        </p:nvSpPr>
        <p:spPr>
          <a:xfrm>
            <a:off x="5080412" y="5505990"/>
            <a:ext cx="3548416" cy="323165"/>
          </a:xfrm>
          <a:prstGeom prst="rect">
            <a:avLst/>
          </a:prstGeom>
          <a:noFill/>
        </p:spPr>
        <p:txBody>
          <a:bodyPr wrap="square" rtlCol="0">
            <a:spAutoFit/>
          </a:bodyPr>
          <a:lstStyle/>
          <a:p>
            <a:pPr algn="ctr"/>
            <a:r>
              <a:rPr lang="it-IT" sz="1500" b="1" dirty="0">
                <a:latin typeface="+mj-lt"/>
              </a:rPr>
              <a:t>Esempio Cabina Primaria</a:t>
            </a:r>
          </a:p>
        </p:txBody>
      </p:sp>
      <p:pic>
        <p:nvPicPr>
          <p:cNvPr id="6" name="Immagine 5" descr="Immagine che contiene aria aperta, cielo, erba, proprietà&#10;&#10;Descrizione generata automaticamente">
            <a:extLst>
              <a:ext uri="{FF2B5EF4-FFF2-40B4-BE49-F238E27FC236}">
                <a16:creationId xmlns:a16="http://schemas.microsoft.com/office/drawing/2014/main" id="{B1A8FF74-95E3-8768-5064-2C9435E50C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7110" y="1778317"/>
            <a:ext cx="3326608" cy="3727673"/>
          </a:xfrm>
          <a:prstGeom prst="rect">
            <a:avLst/>
          </a:prstGeom>
        </p:spPr>
      </p:pic>
      <p:pic>
        <p:nvPicPr>
          <p:cNvPr id="8" name="Immagine 7" descr="Immagine che contiene cielo, aria aperta, Alimentazione elettrica, Pubblica utilità&#10;&#10;Descrizione generata automaticamente">
            <a:extLst>
              <a:ext uri="{FF2B5EF4-FFF2-40B4-BE49-F238E27FC236}">
                <a16:creationId xmlns:a16="http://schemas.microsoft.com/office/drawing/2014/main" id="{4135A949-0DB8-458F-9B9B-87BBCE1011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413" y="1778317"/>
            <a:ext cx="3548416" cy="3727672"/>
          </a:xfrm>
          <a:prstGeom prst="rect">
            <a:avLst/>
          </a:prstGeom>
        </p:spPr>
      </p:pic>
      <p:sp>
        <p:nvSpPr>
          <p:cNvPr id="9" name="CasellaDiTesto 8">
            <a:extLst>
              <a:ext uri="{FF2B5EF4-FFF2-40B4-BE49-F238E27FC236}">
                <a16:creationId xmlns:a16="http://schemas.microsoft.com/office/drawing/2014/main" id="{3C9A5B0F-9ED3-4150-2ACF-6C1DFDFB7CAF}"/>
              </a:ext>
            </a:extLst>
          </p:cNvPr>
          <p:cNvSpPr txBox="1"/>
          <p:nvPr/>
        </p:nvSpPr>
        <p:spPr>
          <a:xfrm>
            <a:off x="8525302" y="5505990"/>
            <a:ext cx="3548416" cy="323165"/>
          </a:xfrm>
          <a:prstGeom prst="rect">
            <a:avLst/>
          </a:prstGeom>
          <a:noFill/>
        </p:spPr>
        <p:txBody>
          <a:bodyPr wrap="square" rtlCol="0">
            <a:spAutoFit/>
          </a:bodyPr>
          <a:lstStyle/>
          <a:p>
            <a:pPr algn="ctr"/>
            <a:r>
              <a:rPr lang="it-IT" sz="1500" b="1" dirty="0">
                <a:latin typeface="+mj-lt"/>
              </a:rPr>
              <a:t>Esempio Cabina Secondaria</a:t>
            </a:r>
          </a:p>
        </p:txBody>
      </p:sp>
    </p:spTree>
    <p:extLst>
      <p:ext uri="{BB962C8B-B14F-4D97-AF65-F5344CB8AC3E}">
        <p14:creationId xmlns:p14="http://schemas.microsoft.com/office/powerpoint/2010/main" val="2339689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Segnaposto contenuto 4">
            <a:extLst>
              <a:ext uri="{FF2B5EF4-FFF2-40B4-BE49-F238E27FC236}">
                <a16:creationId xmlns:a16="http://schemas.microsoft.com/office/drawing/2014/main" id="{8CBC5776-24A9-C262-59AD-69F5BBB49DE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80413" y="1810285"/>
            <a:ext cx="6875024" cy="3867201"/>
          </a:xfrm>
          <a:prstGeom prst="rect">
            <a:avLst/>
          </a:prstGeom>
        </p:spPr>
      </p:pic>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0068"/>
            <a:ext cx="12192000"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COME FUZIONA UNA COMUNITÀ ENERGETICA</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676745" y="1810285"/>
            <a:ext cx="4403669" cy="3867202"/>
          </a:xfrm>
        </p:spPr>
        <p:txBody>
          <a:bodyPr>
            <a:normAutofit/>
          </a:bodyPr>
          <a:lstStyle/>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Una cabina primaria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cabina AT/MT</a:t>
            </a:r>
            <a:r>
              <a:rPr lang="it-IT" sz="1800" dirty="0">
                <a:effectLst/>
                <a:latin typeface="Calibri" panose="020F0502020204030204" pitchFamily="34" charset="0"/>
                <a:ea typeface="Calibri" panose="020F0502020204030204" pitchFamily="34" charset="0"/>
                <a:cs typeface="Times New Roman" panose="02020603050405020304" pitchFamily="18" charset="0"/>
              </a:rPr>
              <a:t>) trasforma l’energia in alta tensione in energia in media tensione. </a:t>
            </a:r>
          </a:p>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Una cabina secondaria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cabine MT/BT</a:t>
            </a:r>
            <a:r>
              <a:rPr lang="it-IT" sz="1800" dirty="0">
                <a:effectLst/>
                <a:latin typeface="Calibri" panose="020F0502020204030204" pitchFamily="34" charset="0"/>
                <a:ea typeface="Calibri" panose="020F0502020204030204" pitchFamily="34" charset="0"/>
                <a:cs typeface="Times New Roman" panose="02020603050405020304" pitchFamily="18" charset="0"/>
              </a:rPr>
              <a:t>) trasforma l’energia elettrica ricevuta dalle cabine primaria da media tensione a bassa tensione.</a:t>
            </a:r>
          </a:p>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Le cabine secondarie ricevono energia dalla cabina primaria, la trasformano e cedono l’energia elettrica alle utenze, in tensione da loro richiesta.</a:t>
            </a:r>
          </a:p>
          <a:p>
            <a:pPr marL="0" indent="0">
              <a:buNone/>
            </a:pP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CasellaDiTesto 2">
            <a:extLst>
              <a:ext uri="{FF2B5EF4-FFF2-40B4-BE49-F238E27FC236}">
                <a16:creationId xmlns:a16="http://schemas.microsoft.com/office/drawing/2014/main" id="{8F52C89A-D469-A6FC-A0A3-FC50703CD9CD}"/>
              </a:ext>
            </a:extLst>
          </p:cNvPr>
          <p:cNvSpPr txBox="1"/>
          <p:nvPr/>
        </p:nvSpPr>
        <p:spPr>
          <a:xfrm>
            <a:off x="5080413" y="5799525"/>
            <a:ext cx="6875024" cy="323165"/>
          </a:xfrm>
          <a:prstGeom prst="rect">
            <a:avLst/>
          </a:prstGeom>
          <a:noFill/>
        </p:spPr>
        <p:txBody>
          <a:bodyPr wrap="square" rtlCol="0">
            <a:spAutoFit/>
          </a:bodyPr>
          <a:lstStyle/>
          <a:p>
            <a:pPr algn="ctr"/>
            <a:r>
              <a:rPr lang="it-IT" sz="1500" b="1" dirty="0">
                <a:latin typeface="+mj-lt"/>
              </a:rPr>
              <a:t>Schema semplificato cabine-utenze CER</a:t>
            </a:r>
          </a:p>
        </p:txBody>
      </p:sp>
    </p:spTree>
    <p:extLst>
      <p:ext uri="{BB962C8B-B14F-4D97-AF65-F5344CB8AC3E}">
        <p14:creationId xmlns:p14="http://schemas.microsoft.com/office/powerpoint/2010/main" val="48815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0068"/>
            <a:ext cx="12191999"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TIPOLOGIE DI UTENZE</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676745" y="1688247"/>
            <a:ext cx="4403669" cy="4724399"/>
          </a:xfrm>
        </p:spPr>
        <p:txBody>
          <a:bodyPr>
            <a:normAutofit lnSpcReduction="10000"/>
          </a:bodyPr>
          <a:lstStyle/>
          <a:p>
            <a:pPr marL="0" indent="0">
              <a:buNone/>
            </a:pPr>
            <a:r>
              <a:rPr lang="it-IT" sz="1600" dirty="0">
                <a:effectLst/>
                <a:latin typeface="Calibri" panose="020F0502020204030204" pitchFamily="34" charset="0"/>
                <a:ea typeface="Times New Roman" panose="02020603050405020304" pitchFamily="18" charset="0"/>
                <a:cs typeface="Times New Roman" panose="02020603050405020304" pitchFamily="18" charset="0"/>
              </a:rPr>
              <a:t>All’interno della CER ci sono tre differenti tipologie di utenti:</a:t>
            </a:r>
          </a:p>
          <a:p>
            <a:r>
              <a:rPr lang="it-IT" sz="1600" dirty="0">
                <a:effectLst/>
                <a:latin typeface="Calibri" panose="020F0502020204030204" pitchFamily="34" charset="0"/>
                <a:ea typeface="Times New Roman" panose="02020603050405020304" pitchFamily="18" charset="0"/>
                <a:cs typeface="Times New Roman" panose="02020603050405020304" pitchFamily="18" charset="0"/>
              </a:rPr>
              <a:t>Utente </a:t>
            </a:r>
            <a:r>
              <a:rPr lang="it-IT" sz="1600" b="1" dirty="0">
                <a:effectLst/>
                <a:latin typeface="Calibri" panose="020F0502020204030204" pitchFamily="34" charset="0"/>
                <a:ea typeface="Times New Roman" panose="02020603050405020304" pitchFamily="18" charset="0"/>
                <a:cs typeface="Times New Roman" panose="02020603050405020304" pitchFamily="18" charset="0"/>
              </a:rPr>
              <a:t>Produttore</a:t>
            </a:r>
            <a:r>
              <a:rPr lang="it-IT" sz="1600" dirty="0">
                <a:effectLst/>
                <a:latin typeface="Calibri" panose="020F0502020204030204" pitchFamily="34" charset="0"/>
                <a:ea typeface="Times New Roman" panose="02020603050405020304" pitchFamily="18" charset="0"/>
                <a:cs typeface="Times New Roman" panose="02020603050405020304" pitchFamily="18" charset="0"/>
              </a:rPr>
              <a:t>: utente il cui unico compito è produrre energia elettrica da immettere nella comunità con propri impianti (esempi: pale eoliche, pannelli fotovoltaici</a:t>
            </a:r>
            <a:r>
              <a:rPr lang="it-IT" sz="1600" dirty="0">
                <a:latin typeface="Calibri" panose="020F0502020204030204" pitchFamily="34" charset="0"/>
                <a:ea typeface="Times New Roman" panose="02020603050405020304" pitchFamily="18" charset="0"/>
                <a:cs typeface="Times New Roman" panose="02020603050405020304" pitchFamily="18" charset="0"/>
              </a:rPr>
              <a:t>, sistemi idroelettrici);</a:t>
            </a:r>
          </a:p>
          <a:p>
            <a:r>
              <a:rPr lang="it-IT" sz="1600" dirty="0">
                <a:effectLst/>
                <a:latin typeface="Calibri" panose="020F0502020204030204" pitchFamily="34" charset="0"/>
                <a:ea typeface="Times New Roman" panose="02020603050405020304" pitchFamily="18" charset="0"/>
                <a:cs typeface="Times New Roman" panose="02020603050405020304" pitchFamily="18" charset="0"/>
              </a:rPr>
              <a:t>Utente </a:t>
            </a:r>
            <a:r>
              <a:rPr lang="it-IT" sz="1600" b="1" dirty="0">
                <a:effectLst/>
                <a:latin typeface="Calibri" panose="020F0502020204030204" pitchFamily="34" charset="0"/>
                <a:ea typeface="Times New Roman" panose="02020603050405020304" pitchFamily="18" charset="0"/>
                <a:cs typeface="Times New Roman" panose="02020603050405020304" pitchFamily="18" charset="0"/>
              </a:rPr>
              <a:t>Consumatore:</a:t>
            </a:r>
            <a:r>
              <a:rPr lang="it-IT" sz="1600" dirty="0">
                <a:effectLst/>
                <a:latin typeface="Calibri" panose="020F0502020204030204" pitchFamily="34" charset="0"/>
                <a:ea typeface="Times New Roman" panose="02020603050405020304" pitchFamily="18" charset="0"/>
                <a:cs typeface="Times New Roman" panose="02020603050405020304" pitchFamily="18" charset="0"/>
              </a:rPr>
              <a:t> è un utente della comunità che consuma per il proprio fabbisogno energetico la corrente prodotta dalla stessa (esempio: condominio o abitazione privata);</a:t>
            </a:r>
          </a:p>
          <a:p>
            <a:r>
              <a:rPr lang="it-IT" sz="1600" dirty="0">
                <a:latin typeface="Calibri" panose="020F0502020204030204" pitchFamily="34" charset="0"/>
                <a:ea typeface="Times New Roman" panose="02020603050405020304" pitchFamily="18" charset="0"/>
                <a:cs typeface="Times New Roman" panose="02020603050405020304" pitchFamily="18" charset="0"/>
              </a:rPr>
              <a:t>Utente </a:t>
            </a:r>
            <a:r>
              <a:rPr lang="it-IT" sz="1600" b="1" dirty="0">
                <a:latin typeface="Calibri" panose="020F0502020204030204" pitchFamily="34" charset="0"/>
                <a:ea typeface="Times New Roman" panose="02020603050405020304" pitchFamily="18" charset="0"/>
                <a:cs typeface="Times New Roman" panose="02020603050405020304" pitchFamily="18" charset="0"/>
              </a:rPr>
              <a:t>Produttore e Consumatore (PC)</a:t>
            </a:r>
            <a:r>
              <a:rPr lang="it-IT" sz="1600" dirty="0">
                <a:latin typeface="Calibri" panose="020F0502020204030204" pitchFamily="34" charset="0"/>
                <a:ea typeface="Times New Roman" panose="02020603050405020304" pitchFamily="18" charset="0"/>
                <a:cs typeface="Times New Roman" panose="02020603050405020304" pitchFamily="18" charset="0"/>
              </a:rPr>
              <a:t>: utente che produce autonomamente, con dei propri impianti, energia elettrica per soddisfare il proprio fabbisogno energetico. Se questa è in eccesso, viene ceduta alla comunità, se questa è inferiore rispetto al fabbisogno del PC, il PC «consuma» energia della comunità derivante da altri impianti.</a:t>
            </a: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Immagine 3" descr="Immagine che contiene mulino a vento, generatore, erba, aria aperta&#10;&#10;Descrizione generata automaticamente">
            <a:extLst>
              <a:ext uri="{FF2B5EF4-FFF2-40B4-BE49-F238E27FC236}">
                <a16:creationId xmlns:a16="http://schemas.microsoft.com/office/drawing/2014/main" id="{B1081824-A0C3-AE49-E6A0-7AAFED9388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09655" y="1790868"/>
            <a:ext cx="3383045" cy="1972748"/>
          </a:xfrm>
          <a:prstGeom prst="rect">
            <a:avLst/>
          </a:prstGeom>
        </p:spPr>
      </p:pic>
      <p:pic>
        <p:nvPicPr>
          <p:cNvPr id="7" name="Immagine 6" descr="Immagine che contiene edificio, aria aperta, cielo, architettura&#10;&#10;Descrizione generata automaticamente">
            <a:extLst>
              <a:ext uri="{FF2B5EF4-FFF2-40B4-BE49-F238E27FC236}">
                <a16:creationId xmlns:a16="http://schemas.microsoft.com/office/drawing/2014/main" id="{944B93A2-9FFE-87ED-C648-1FBFCC117E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0811" y="1790868"/>
            <a:ext cx="3326175" cy="1972749"/>
          </a:xfrm>
          <a:prstGeom prst="rect">
            <a:avLst/>
          </a:prstGeom>
        </p:spPr>
      </p:pic>
      <p:pic>
        <p:nvPicPr>
          <p:cNvPr id="9" name="Immagine 8" descr="Immagine che contiene casa, edificio, aria aperta, Energia solare&#10;&#10;Descrizione generata automaticamente">
            <a:extLst>
              <a:ext uri="{FF2B5EF4-FFF2-40B4-BE49-F238E27FC236}">
                <a16:creationId xmlns:a16="http://schemas.microsoft.com/office/drawing/2014/main" id="{B750BDB0-B6EA-15C6-EBA1-FDC6F62329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9655" y="4169715"/>
            <a:ext cx="3383045" cy="2123387"/>
          </a:xfrm>
          <a:prstGeom prst="rect">
            <a:avLst/>
          </a:prstGeom>
        </p:spPr>
      </p:pic>
      <p:sp>
        <p:nvSpPr>
          <p:cNvPr id="10" name="CasellaDiTesto 9">
            <a:extLst>
              <a:ext uri="{FF2B5EF4-FFF2-40B4-BE49-F238E27FC236}">
                <a16:creationId xmlns:a16="http://schemas.microsoft.com/office/drawing/2014/main" id="{8B3BE99C-D251-9701-6D1C-548C67F31E38}"/>
              </a:ext>
            </a:extLst>
          </p:cNvPr>
          <p:cNvSpPr txBox="1"/>
          <p:nvPr/>
        </p:nvSpPr>
        <p:spPr>
          <a:xfrm>
            <a:off x="6622701" y="3773447"/>
            <a:ext cx="487634" cy="276999"/>
          </a:xfrm>
          <a:prstGeom prst="rect">
            <a:avLst/>
          </a:prstGeom>
          <a:noFill/>
        </p:spPr>
        <p:txBody>
          <a:bodyPr wrap="none" rtlCol="0">
            <a:spAutoFit/>
          </a:bodyPr>
          <a:lstStyle/>
          <a:p>
            <a:r>
              <a:rPr lang="it-IT" sz="1200" b="1" dirty="0">
                <a:latin typeface="+mj-lt"/>
              </a:rPr>
              <a:t>Fig.1</a:t>
            </a:r>
          </a:p>
        </p:txBody>
      </p:sp>
      <p:sp>
        <p:nvSpPr>
          <p:cNvPr id="11" name="CasellaDiTesto 10">
            <a:extLst>
              <a:ext uri="{FF2B5EF4-FFF2-40B4-BE49-F238E27FC236}">
                <a16:creationId xmlns:a16="http://schemas.microsoft.com/office/drawing/2014/main" id="{AB04915E-4F91-19C5-6EC9-3741FB17E451}"/>
              </a:ext>
            </a:extLst>
          </p:cNvPr>
          <p:cNvSpPr txBox="1"/>
          <p:nvPr/>
        </p:nvSpPr>
        <p:spPr>
          <a:xfrm>
            <a:off x="10183223" y="3773447"/>
            <a:ext cx="487634" cy="276999"/>
          </a:xfrm>
          <a:prstGeom prst="rect">
            <a:avLst/>
          </a:prstGeom>
          <a:noFill/>
        </p:spPr>
        <p:txBody>
          <a:bodyPr wrap="none" rtlCol="0">
            <a:spAutoFit/>
          </a:bodyPr>
          <a:lstStyle/>
          <a:p>
            <a:r>
              <a:rPr lang="it-IT" sz="1200" b="1" dirty="0">
                <a:latin typeface="+mj-lt"/>
              </a:rPr>
              <a:t>Fig.2</a:t>
            </a:r>
          </a:p>
        </p:txBody>
      </p:sp>
      <p:sp>
        <p:nvSpPr>
          <p:cNvPr id="13" name="CasellaDiTesto 12">
            <a:extLst>
              <a:ext uri="{FF2B5EF4-FFF2-40B4-BE49-F238E27FC236}">
                <a16:creationId xmlns:a16="http://schemas.microsoft.com/office/drawing/2014/main" id="{17170EF0-7B68-F15A-C8A4-720F78F55E95}"/>
              </a:ext>
            </a:extLst>
          </p:cNvPr>
          <p:cNvSpPr txBox="1"/>
          <p:nvPr/>
        </p:nvSpPr>
        <p:spPr>
          <a:xfrm>
            <a:off x="6660502" y="6387932"/>
            <a:ext cx="487634" cy="276999"/>
          </a:xfrm>
          <a:prstGeom prst="rect">
            <a:avLst/>
          </a:prstGeom>
          <a:noFill/>
        </p:spPr>
        <p:txBody>
          <a:bodyPr wrap="none" rtlCol="0">
            <a:spAutoFit/>
          </a:bodyPr>
          <a:lstStyle/>
          <a:p>
            <a:r>
              <a:rPr lang="it-IT" sz="1200" b="1" dirty="0">
                <a:latin typeface="+mj-lt"/>
              </a:rPr>
              <a:t>Fig.3</a:t>
            </a:r>
          </a:p>
        </p:txBody>
      </p:sp>
      <p:sp>
        <p:nvSpPr>
          <p:cNvPr id="14" name="CasellaDiTesto 13">
            <a:extLst>
              <a:ext uri="{FF2B5EF4-FFF2-40B4-BE49-F238E27FC236}">
                <a16:creationId xmlns:a16="http://schemas.microsoft.com/office/drawing/2014/main" id="{FCB958ED-1D9C-32DE-7BCE-A0B8CD78BDD6}"/>
              </a:ext>
            </a:extLst>
          </p:cNvPr>
          <p:cNvSpPr txBox="1"/>
          <p:nvPr/>
        </p:nvSpPr>
        <p:spPr>
          <a:xfrm>
            <a:off x="9100065" y="4169715"/>
            <a:ext cx="2647666" cy="2031325"/>
          </a:xfrm>
          <a:prstGeom prst="rect">
            <a:avLst/>
          </a:prstGeom>
          <a:noFill/>
        </p:spPr>
        <p:txBody>
          <a:bodyPr wrap="square" rtlCol="0">
            <a:spAutoFit/>
          </a:bodyPr>
          <a:lstStyle/>
          <a:p>
            <a:pPr algn="ctr"/>
            <a:r>
              <a:rPr lang="it-IT" b="1" dirty="0">
                <a:latin typeface="+mj-lt"/>
              </a:rPr>
              <a:t>Fig.1: </a:t>
            </a:r>
            <a:r>
              <a:rPr lang="it-IT" dirty="0">
                <a:latin typeface="+mj-lt"/>
              </a:rPr>
              <a:t>Esempio utente produttore</a:t>
            </a:r>
          </a:p>
          <a:p>
            <a:pPr algn="ctr"/>
            <a:r>
              <a:rPr lang="it-IT" b="1" dirty="0">
                <a:latin typeface="+mj-lt"/>
              </a:rPr>
              <a:t>Fig.2: </a:t>
            </a:r>
            <a:r>
              <a:rPr lang="it-IT" dirty="0">
                <a:latin typeface="+mj-lt"/>
              </a:rPr>
              <a:t>Esempio utente consumatore</a:t>
            </a:r>
            <a:endParaRPr lang="it-IT" b="1" dirty="0">
              <a:latin typeface="+mj-lt"/>
            </a:endParaRPr>
          </a:p>
          <a:p>
            <a:pPr algn="ctr"/>
            <a:r>
              <a:rPr lang="it-IT" b="1" dirty="0">
                <a:latin typeface="+mj-lt"/>
              </a:rPr>
              <a:t>Fig.3: </a:t>
            </a:r>
            <a:r>
              <a:rPr lang="it-IT" dirty="0">
                <a:latin typeface="+mj-lt"/>
              </a:rPr>
              <a:t>Esempio utente Produttore e Consumatore</a:t>
            </a:r>
            <a:endParaRPr lang="it-IT" b="1" dirty="0">
              <a:latin typeface="+mj-lt"/>
            </a:endParaRPr>
          </a:p>
        </p:txBody>
      </p:sp>
    </p:spTree>
    <p:extLst>
      <p:ext uri="{BB962C8B-B14F-4D97-AF65-F5344CB8AC3E}">
        <p14:creationId xmlns:p14="http://schemas.microsoft.com/office/powerpoint/2010/main" val="2339689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0397C-F850-41DD-5C92-C996C3ABEE92}"/>
              </a:ext>
            </a:extLst>
          </p:cNvPr>
          <p:cNvSpPr>
            <a:spLocks noGrp="1"/>
          </p:cNvSpPr>
          <p:nvPr>
            <p:ph type="title"/>
          </p:nvPr>
        </p:nvSpPr>
        <p:spPr>
          <a:xfrm>
            <a:off x="0" y="470068"/>
            <a:ext cx="12192000" cy="1320800"/>
          </a:xfrm>
        </p:spPr>
        <p:txBody>
          <a:bodyPr anchor="ctr">
            <a:normAutofit/>
          </a:bodyPr>
          <a:lstStyle/>
          <a:p>
            <a:pPr algn="ctr">
              <a:lnSpc>
                <a:spcPct val="90000"/>
              </a:lnSpc>
            </a:pPr>
            <a:r>
              <a:rPr lang="it-IT" sz="3800" b="1" dirty="0">
                <a:solidFill>
                  <a:schemeClr val="tx1"/>
                </a:solidFill>
                <a:latin typeface="Calibri" panose="020F0502020204030204" pitchFamily="34" charset="0"/>
                <a:cs typeface="Calibri" panose="020F0502020204030204" pitchFamily="34" charset="0"/>
              </a:rPr>
              <a:t>COME È GESTITO IL FLUSSO DI ENERGIA ELETTRICA?</a:t>
            </a:r>
          </a:p>
        </p:txBody>
      </p:sp>
      <p:sp>
        <p:nvSpPr>
          <p:cNvPr id="12" name="Content Placeholder 9">
            <a:extLst>
              <a:ext uri="{FF2B5EF4-FFF2-40B4-BE49-F238E27FC236}">
                <a16:creationId xmlns:a16="http://schemas.microsoft.com/office/drawing/2014/main" id="{9521EE54-845C-E8D5-FFED-A0E2AC21DA47}"/>
              </a:ext>
            </a:extLst>
          </p:cNvPr>
          <p:cNvSpPr>
            <a:spLocks noGrp="1"/>
          </p:cNvSpPr>
          <p:nvPr>
            <p:ph idx="1"/>
          </p:nvPr>
        </p:nvSpPr>
        <p:spPr>
          <a:xfrm>
            <a:off x="676745" y="1688247"/>
            <a:ext cx="4403669" cy="4724399"/>
          </a:xfrm>
        </p:spPr>
        <p:txBody>
          <a:bodyPr>
            <a:normAutofit/>
          </a:bodyPr>
          <a:lstStyle/>
          <a:p>
            <a:pPr marL="0" indent="0">
              <a:buNone/>
            </a:pPr>
            <a:r>
              <a:rPr lang="it-IT" sz="2000" dirty="0">
                <a:effectLst/>
                <a:latin typeface="+mj-lt"/>
                <a:ea typeface="Times New Roman" panose="02020603050405020304" pitchFamily="18" charset="0"/>
                <a:cs typeface="Times New Roman" panose="02020603050405020304" pitchFamily="18" charset="0"/>
              </a:rPr>
              <a:t>L</a:t>
            </a:r>
            <a:r>
              <a:rPr lang="it-IT" sz="2000" dirty="0">
                <a:latin typeface="+mj-lt"/>
                <a:ea typeface="Times New Roman" panose="02020603050405020304" pitchFamily="18" charset="0"/>
                <a:cs typeface="Times New Roman" panose="02020603050405020304" pitchFamily="18" charset="0"/>
              </a:rPr>
              <a:t>a CER è collegata alla rete elettrica pubblica.</a:t>
            </a:r>
          </a:p>
          <a:p>
            <a:pPr marL="0" indent="0">
              <a:buNone/>
            </a:pPr>
            <a:r>
              <a:rPr lang="it-IT" sz="2000" dirty="0">
                <a:latin typeface="+mj-lt"/>
                <a:ea typeface="Times New Roman" panose="02020603050405020304" pitchFamily="18" charset="0"/>
                <a:cs typeface="Times New Roman" panose="02020603050405020304" pitchFamily="18" charset="0"/>
              </a:rPr>
              <a:t>Se la comunità consuma meno energia di quanto produce, cede l’energia rimanente alla rete, con le modalità e finalità scelte dalla comunità.</a:t>
            </a:r>
          </a:p>
          <a:p>
            <a:pPr marL="0" indent="0">
              <a:buNone/>
            </a:pPr>
            <a:r>
              <a:rPr lang="it-IT" sz="2000" dirty="0">
                <a:latin typeface="+mj-lt"/>
                <a:ea typeface="Times New Roman" panose="02020603050405020304" pitchFamily="18" charset="0"/>
                <a:cs typeface="Times New Roman" panose="02020603050405020304" pitchFamily="18" charset="0"/>
              </a:rPr>
              <a:t>Se, invece, la comunità consuma più energia di quanto produce, questa preleva energia elettrica dalla rete pubblica.</a:t>
            </a:r>
          </a:p>
          <a:p>
            <a:pPr marL="0" indent="0">
              <a:buNone/>
            </a:pPr>
            <a:r>
              <a:rPr lang="it-IT" sz="2000" dirty="0">
                <a:latin typeface="+mj-lt"/>
              </a:rPr>
              <a:t>Il regolamento della comunità energetica dovrà gestire i flussi di energia all’interno della comunità stessa</a:t>
            </a:r>
            <a:r>
              <a:rPr lang="it-IT" sz="2000" dirty="0">
                <a:latin typeface="+mj-lt"/>
                <a:cs typeface="Times New Roman" panose="02020603050405020304" pitchFamily="18" charset="0"/>
              </a:rPr>
              <a:t>.</a:t>
            </a:r>
          </a:p>
        </p:txBody>
      </p:sp>
      <p:pic>
        <p:nvPicPr>
          <p:cNvPr id="6" name="Segnaposto contenuto 4">
            <a:extLst>
              <a:ext uri="{FF2B5EF4-FFF2-40B4-BE49-F238E27FC236}">
                <a16:creationId xmlns:a16="http://schemas.microsoft.com/office/drawing/2014/main" id="{096383CF-FEA9-BD1E-C9F2-10869B18D99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954137" y="1774770"/>
            <a:ext cx="7001301" cy="3938232"/>
          </a:xfrm>
          <a:prstGeom prst="rect">
            <a:avLst/>
          </a:prstGeom>
        </p:spPr>
      </p:pic>
      <p:sp>
        <p:nvSpPr>
          <p:cNvPr id="3" name="CasellaDiTesto 2">
            <a:extLst>
              <a:ext uri="{FF2B5EF4-FFF2-40B4-BE49-F238E27FC236}">
                <a16:creationId xmlns:a16="http://schemas.microsoft.com/office/drawing/2014/main" id="{9DB3EE72-0330-911E-2D4C-D94D0FFA073D}"/>
              </a:ext>
            </a:extLst>
          </p:cNvPr>
          <p:cNvSpPr txBox="1"/>
          <p:nvPr/>
        </p:nvSpPr>
        <p:spPr>
          <a:xfrm>
            <a:off x="4954137" y="5738803"/>
            <a:ext cx="7001302" cy="323165"/>
          </a:xfrm>
          <a:prstGeom prst="rect">
            <a:avLst/>
          </a:prstGeom>
          <a:noFill/>
        </p:spPr>
        <p:txBody>
          <a:bodyPr wrap="square" rtlCol="0">
            <a:spAutoFit/>
          </a:bodyPr>
          <a:lstStyle/>
          <a:p>
            <a:pPr algn="ctr"/>
            <a:r>
              <a:rPr lang="it-IT" sz="1500" b="1" dirty="0">
                <a:latin typeface="+mj-lt"/>
              </a:rPr>
              <a:t>Schema semplificato gestione flusso energia elettrica</a:t>
            </a:r>
          </a:p>
        </p:txBody>
      </p:sp>
      <p:sp>
        <p:nvSpPr>
          <p:cNvPr id="4" name="CasellaDiTesto 3">
            <a:extLst>
              <a:ext uri="{FF2B5EF4-FFF2-40B4-BE49-F238E27FC236}">
                <a16:creationId xmlns:a16="http://schemas.microsoft.com/office/drawing/2014/main" id="{FEA0F5AB-AE0E-1681-3526-15EDC0BAF7BE}"/>
              </a:ext>
            </a:extLst>
          </p:cNvPr>
          <p:cNvSpPr txBox="1"/>
          <p:nvPr/>
        </p:nvSpPr>
        <p:spPr>
          <a:xfrm>
            <a:off x="10282298" y="1748969"/>
            <a:ext cx="1673141" cy="2077492"/>
          </a:xfrm>
          <a:prstGeom prst="rect">
            <a:avLst/>
          </a:prstGeom>
          <a:noFill/>
        </p:spPr>
        <p:txBody>
          <a:bodyPr wrap="square" rtlCol="0">
            <a:spAutoFit/>
          </a:bodyPr>
          <a:lstStyle/>
          <a:p>
            <a:r>
              <a:rPr lang="it-IT" sz="1300" b="1" dirty="0">
                <a:latin typeface="+mj-lt"/>
              </a:rPr>
              <a:t>E.P. </a:t>
            </a:r>
            <a:r>
              <a:rPr lang="it-IT" sz="1300" dirty="0">
                <a:latin typeface="+mj-lt"/>
              </a:rPr>
              <a:t>= Energia Prodotta</a:t>
            </a:r>
          </a:p>
          <a:p>
            <a:r>
              <a:rPr lang="it-IT" sz="1300" b="1" dirty="0">
                <a:latin typeface="+mj-lt"/>
              </a:rPr>
              <a:t>E.C. </a:t>
            </a:r>
            <a:r>
              <a:rPr lang="it-IT" sz="1300" dirty="0">
                <a:latin typeface="+mj-lt"/>
              </a:rPr>
              <a:t>= Energia Consumata</a:t>
            </a:r>
          </a:p>
          <a:p>
            <a:r>
              <a:rPr lang="it-IT" sz="1300" b="1" dirty="0">
                <a:latin typeface="+mj-lt"/>
              </a:rPr>
              <a:t>E.S. </a:t>
            </a:r>
            <a:r>
              <a:rPr lang="it-IT" sz="1300" dirty="0">
                <a:latin typeface="+mj-lt"/>
              </a:rPr>
              <a:t>= Energia Scambiata (</a:t>
            </a:r>
            <a:r>
              <a:rPr lang="it-IT" sz="1300" b="1" dirty="0">
                <a:latin typeface="+mj-lt"/>
              </a:rPr>
              <a:t>E.P. </a:t>
            </a:r>
            <a:r>
              <a:rPr lang="it-IT" sz="1300" dirty="0">
                <a:latin typeface="+mj-lt"/>
              </a:rPr>
              <a:t>– </a:t>
            </a:r>
            <a:r>
              <a:rPr lang="it-IT" sz="1300" b="1" dirty="0">
                <a:latin typeface="+mj-lt"/>
              </a:rPr>
              <a:t>E.C.</a:t>
            </a:r>
            <a:r>
              <a:rPr lang="it-IT" sz="1300" dirty="0">
                <a:latin typeface="+mj-lt"/>
              </a:rPr>
              <a:t>)</a:t>
            </a:r>
          </a:p>
          <a:p>
            <a:r>
              <a:rPr lang="it-IT" sz="1300" b="1" dirty="0">
                <a:latin typeface="+mj-lt"/>
              </a:rPr>
              <a:t>P.C. n </a:t>
            </a:r>
            <a:r>
              <a:rPr lang="it-IT" sz="1300" dirty="0">
                <a:latin typeface="+mj-lt"/>
              </a:rPr>
              <a:t>= Produttore e Consumatore («n» numera l’utenza)</a:t>
            </a:r>
          </a:p>
          <a:p>
            <a:endParaRPr lang="it-IT" sz="1200" dirty="0">
              <a:latin typeface="+mj-lt"/>
            </a:endParaRPr>
          </a:p>
        </p:txBody>
      </p:sp>
    </p:spTree>
    <p:extLst>
      <p:ext uri="{BB962C8B-B14F-4D97-AF65-F5344CB8AC3E}">
        <p14:creationId xmlns:p14="http://schemas.microsoft.com/office/powerpoint/2010/main" val="3082021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AA628A-7029-2754-F7F2-785F40B9AA74}"/>
              </a:ext>
            </a:extLst>
          </p:cNvPr>
          <p:cNvSpPr>
            <a:spLocks noGrp="1"/>
          </p:cNvSpPr>
          <p:nvPr>
            <p:ph type="title"/>
          </p:nvPr>
        </p:nvSpPr>
        <p:spPr>
          <a:xfrm>
            <a:off x="0" y="704088"/>
            <a:ext cx="12192000" cy="965686"/>
          </a:xfrm>
        </p:spPr>
        <p:txBody>
          <a:bodyPr>
            <a:normAutofit/>
          </a:bodyPr>
          <a:lstStyle/>
          <a:p>
            <a:pPr algn="ctr"/>
            <a:r>
              <a:rPr lang="it-IT" sz="3800" b="1" dirty="0">
                <a:solidFill>
                  <a:schemeClr val="tx1"/>
                </a:solidFill>
                <a:latin typeface="Calibri" panose="020F0502020204030204" pitchFamily="34" charset="0"/>
                <a:cs typeface="Calibri" panose="020F0502020204030204" pitchFamily="34" charset="0"/>
              </a:rPr>
              <a:t>BILANCIO ENERGETICO DELLA COMUNITÀ</a:t>
            </a:r>
          </a:p>
        </p:txBody>
      </p:sp>
      <p:sp>
        <p:nvSpPr>
          <p:cNvPr id="3" name="Segnaposto contenuto 2">
            <a:extLst>
              <a:ext uri="{FF2B5EF4-FFF2-40B4-BE49-F238E27FC236}">
                <a16:creationId xmlns:a16="http://schemas.microsoft.com/office/drawing/2014/main" id="{632EA449-BA42-6805-C646-F5601A176581}"/>
              </a:ext>
            </a:extLst>
          </p:cNvPr>
          <p:cNvSpPr>
            <a:spLocks noGrp="1"/>
          </p:cNvSpPr>
          <p:nvPr>
            <p:ph idx="1"/>
          </p:nvPr>
        </p:nvSpPr>
        <p:spPr>
          <a:xfrm>
            <a:off x="677334" y="1938376"/>
            <a:ext cx="10905066" cy="4476492"/>
          </a:xfrm>
        </p:spPr>
        <p:txBody>
          <a:bodyPr>
            <a:normAutofit lnSpcReduction="10000"/>
          </a:bodyPr>
          <a:lstStyle/>
          <a:p>
            <a:pPr marL="0" indent="0">
              <a:buNone/>
            </a:pPr>
            <a:r>
              <a:rPr lang="it-IT" sz="2000" dirty="0">
                <a:latin typeface="+mj-lt"/>
              </a:rPr>
              <a:t>Definiti i seguenti parametri:</a:t>
            </a:r>
          </a:p>
          <a:p>
            <a:r>
              <a:rPr lang="it-IT" sz="2000" b="1" dirty="0">
                <a:latin typeface="+mj-lt"/>
              </a:rPr>
              <a:t>Energia Prodotta dalla Comunità (EPC): </a:t>
            </a:r>
            <a:r>
              <a:rPr lang="it-IT" sz="2000" dirty="0">
                <a:latin typeface="+mj-lt"/>
              </a:rPr>
              <a:t>sommatoria dell’energia prodotta da tutti i produttori e produttori/consumatori (EPC = E.P.1 + E.P.2 + ………..+ E.P.n);</a:t>
            </a:r>
          </a:p>
          <a:p>
            <a:r>
              <a:rPr lang="it-IT" sz="2000" b="1" dirty="0">
                <a:latin typeface="+mj-lt"/>
              </a:rPr>
              <a:t>Energia Consumata dalla Comunità (ECC): </a:t>
            </a:r>
            <a:r>
              <a:rPr lang="it-IT" sz="2000" dirty="0">
                <a:latin typeface="+mj-lt"/>
              </a:rPr>
              <a:t>sommatoria dell’energia consumata da tutti i consumatori e produttori/consumatori (ECC = E.C.1 + E.C.2 + .....…… + E.C.n);</a:t>
            </a:r>
          </a:p>
          <a:p>
            <a:pPr marL="0" indent="0">
              <a:buNone/>
            </a:pPr>
            <a:r>
              <a:rPr lang="it-IT" sz="2000" dirty="0">
                <a:latin typeface="+mj-lt"/>
              </a:rPr>
              <a:t>si definisce </a:t>
            </a:r>
            <a:r>
              <a:rPr lang="it-IT" sz="2000" b="1" dirty="0">
                <a:latin typeface="+mj-lt"/>
              </a:rPr>
              <a:t>Energia AutoConsumata (EAC) </a:t>
            </a:r>
            <a:r>
              <a:rPr lang="it-IT" sz="2000" dirty="0">
                <a:latin typeface="+mj-lt"/>
              </a:rPr>
              <a:t>il valore minimo tra EPC e ECC.</a:t>
            </a:r>
          </a:p>
          <a:p>
            <a:pPr marL="0" indent="0">
              <a:buNone/>
            </a:pPr>
            <a:r>
              <a:rPr lang="it-IT" sz="2000" dirty="0">
                <a:latin typeface="+mj-lt"/>
              </a:rPr>
              <a:t>Ai fini dello studio del bilancio energetico,  possiamo dire che la CER è efficiente se </a:t>
            </a:r>
            <a:r>
              <a:rPr lang="it-IT" sz="2000" b="1" dirty="0">
                <a:latin typeface="+mj-lt"/>
              </a:rPr>
              <a:t>EPC = ECC.</a:t>
            </a:r>
          </a:p>
          <a:p>
            <a:pPr marL="0" indent="0">
              <a:buNone/>
            </a:pPr>
            <a:r>
              <a:rPr lang="it-IT" sz="2000" dirty="0">
                <a:latin typeface="Calibri" panose="020F0502020204030204" pitchFamily="34" charset="0"/>
                <a:cs typeface="Calibri" panose="020F0502020204030204" pitchFamily="34" charset="0"/>
              </a:rPr>
              <a:t>Questa situazione ideale è difficilmente raggiungibile, tuttavia i due scenari possibili sono comunque vantaggiosi per i membri della comunità:</a:t>
            </a:r>
          </a:p>
          <a:p>
            <a:r>
              <a:rPr lang="it-IT" sz="2000" dirty="0">
                <a:latin typeface="Calibri" panose="020F0502020204030204" pitchFamily="34" charset="0"/>
                <a:cs typeface="Calibri" panose="020F0502020204030204" pitchFamily="34" charset="0"/>
              </a:rPr>
              <a:t>Se </a:t>
            </a:r>
            <a:r>
              <a:rPr lang="it-IT" sz="2000" b="1" dirty="0">
                <a:latin typeface="Calibri" panose="020F0502020204030204" pitchFamily="34" charset="0"/>
                <a:cs typeface="Calibri" panose="020F0502020204030204" pitchFamily="34" charset="0"/>
              </a:rPr>
              <a:t>EPC &lt; ECC</a:t>
            </a:r>
            <a:r>
              <a:rPr lang="it-IT" sz="2000" dirty="0">
                <a:latin typeface="Calibri" panose="020F0502020204030204" pitchFamily="34" charset="0"/>
                <a:cs typeface="Calibri" panose="020F0502020204030204" pitchFamily="34" charset="0"/>
              </a:rPr>
              <a:t>, la comunità evita sprechi energetici e guadagna tramite gli incentivi del G.S.E sull’autoconsumo.</a:t>
            </a:r>
          </a:p>
          <a:p>
            <a:r>
              <a:rPr lang="it-IT" sz="2000" dirty="0">
                <a:latin typeface="Calibri" panose="020F0502020204030204" pitchFamily="34" charset="0"/>
                <a:cs typeface="Calibri" panose="020F0502020204030204" pitchFamily="34" charset="0"/>
              </a:rPr>
              <a:t>Se </a:t>
            </a:r>
            <a:r>
              <a:rPr lang="it-IT" sz="2000" b="1" dirty="0">
                <a:latin typeface="Calibri" panose="020F0502020204030204" pitchFamily="34" charset="0"/>
                <a:cs typeface="Calibri" panose="020F0502020204030204" pitchFamily="34" charset="0"/>
              </a:rPr>
              <a:t>EPC &gt; ECC</a:t>
            </a:r>
            <a:r>
              <a:rPr lang="it-IT" sz="2000" dirty="0">
                <a:latin typeface="Calibri" panose="020F0502020204030204" pitchFamily="34" charset="0"/>
                <a:cs typeface="Calibri" panose="020F0502020204030204" pitchFamily="34" charset="0"/>
              </a:rPr>
              <a:t>, la comunità evita sprechi energetici e guadagna sia tramite gli incentivi del G.S.E sull’autoconsumo, sia sull’energia immessa in rete e venduta a libero mercato.</a:t>
            </a:r>
          </a:p>
        </p:txBody>
      </p:sp>
    </p:spTree>
    <p:extLst>
      <p:ext uri="{BB962C8B-B14F-4D97-AF65-F5344CB8AC3E}">
        <p14:creationId xmlns:p14="http://schemas.microsoft.com/office/powerpoint/2010/main" val="21271544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Personalizzato 1">
      <a:dk1>
        <a:sysClr val="windowText" lastClr="000000"/>
      </a:dk1>
      <a:lt1>
        <a:srgbClr val="EFF8EC"/>
      </a:lt1>
      <a:dk2>
        <a:srgbClr val="B0DFA0"/>
      </a:dk2>
      <a:lt2>
        <a:srgbClr val="B0DFA0"/>
      </a:lt2>
      <a:accent1>
        <a:srgbClr val="B0DFA0"/>
      </a:accent1>
      <a:accent2>
        <a:srgbClr val="92D050"/>
      </a:accent2>
      <a:accent3>
        <a:srgbClr val="54A838"/>
      </a:accent3>
      <a:accent4>
        <a:srgbClr val="B0DFA0"/>
      </a:accent4>
      <a:accent5>
        <a:srgbClr val="7CCA62"/>
      </a:accent5>
      <a:accent6>
        <a:srgbClr val="A5C249"/>
      </a:accent6>
      <a:hlink>
        <a:srgbClr val="E2D700"/>
      </a:hlink>
      <a:folHlink>
        <a:srgbClr val="B0DFA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1510</TotalTime>
  <Words>2416</Words>
  <Application>Microsoft Office PowerPoint</Application>
  <PresentationFormat>Widescreen</PresentationFormat>
  <Paragraphs>140</Paragraphs>
  <Slides>17</Slides>
  <Notes>6</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Arial</vt:lpstr>
      <vt:lpstr>Calibri</vt:lpstr>
      <vt:lpstr>Constantia</vt:lpstr>
      <vt:lpstr>Wingdings 2</vt:lpstr>
      <vt:lpstr>Equinozio</vt:lpstr>
      <vt:lpstr>Presentazione standard di PowerPoint</vt:lpstr>
      <vt:lpstr>PIANO INDUSTRIALE AZIENDALE</vt:lpstr>
      <vt:lpstr>COMUNITÀ ENERGETICA RINNOVABILE</vt:lpstr>
      <vt:lpstr>STATUTO DELLA COMUNITÀ</vt:lpstr>
      <vt:lpstr>COME FUZIONA UNA COMUNITÀ ENERGETICA</vt:lpstr>
      <vt:lpstr>COME FUZIONA UNA COMUNITÀ ENERGETICA</vt:lpstr>
      <vt:lpstr>TIPOLOGIE DI UTENZE</vt:lpstr>
      <vt:lpstr>COME È GESTITO IL FLUSSO DI ENERGIA ELETTRICA?</vt:lpstr>
      <vt:lpstr>BILANCIO ENERGETICO DELLA COMUNITÀ</vt:lpstr>
      <vt:lpstr>GSE (Gestore dei servizi energetici)</vt:lpstr>
      <vt:lpstr>CONTRIBUTO GSE</vt:lpstr>
      <vt:lpstr>CONTRIBUTO GSE</vt:lpstr>
      <vt:lpstr>IMPORTO DOVUTO AL GSE</vt:lpstr>
      <vt:lpstr>BILANCIO ECONOMICO DELLA COMUNITÀ</vt:lpstr>
      <vt:lpstr>BILANCIO ECONOMICO DELLA COMUNITÀ</vt:lpstr>
      <vt:lpstr>GESTIONE UTILI COMUNITÀ</vt:lpstr>
      <vt:lpstr>OBBIETTIVI E PIANO OPERATIVO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Claudio Amorese</dc:creator>
  <cp:lastModifiedBy>Personal</cp:lastModifiedBy>
  <cp:revision>100</cp:revision>
  <dcterms:created xsi:type="dcterms:W3CDTF">2023-08-03T07:36:47Z</dcterms:created>
  <dcterms:modified xsi:type="dcterms:W3CDTF">2024-01-05T18:36:05Z</dcterms:modified>
</cp:coreProperties>
</file>